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1196" r:id="rId2"/>
    <p:sldId id="2028" r:id="rId3"/>
    <p:sldId id="2029" r:id="rId4"/>
    <p:sldId id="1860" r:id="rId5"/>
    <p:sldId id="1941" r:id="rId6"/>
    <p:sldId id="1942" r:id="rId7"/>
    <p:sldId id="1943" r:id="rId8"/>
    <p:sldId id="1946" r:id="rId9"/>
    <p:sldId id="1947" r:id="rId10"/>
    <p:sldId id="1948" r:id="rId11"/>
    <p:sldId id="1949" r:id="rId12"/>
    <p:sldId id="1950" r:id="rId13"/>
    <p:sldId id="1951" r:id="rId14"/>
    <p:sldId id="1959" r:id="rId15"/>
    <p:sldId id="1957" r:id="rId16"/>
    <p:sldId id="1963" r:id="rId17"/>
    <p:sldId id="1958" r:id="rId18"/>
    <p:sldId id="1960" r:id="rId19"/>
    <p:sldId id="1962" r:id="rId20"/>
    <p:sldId id="1974" r:id="rId21"/>
    <p:sldId id="1975" r:id="rId22"/>
    <p:sldId id="1976" r:id="rId23"/>
    <p:sldId id="1977" r:id="rId24"/>
    <p:sldId id="1978" r:id="rId25"/>
    <p:sldId id="1972" r:id="rId26"/>
    <p:sldId id="1982" r:id="rId27"/>
    <p:sldId id="1979" r:id="rId28"/>
    <p:sldId id="1980" r:id="rId29"/>
    <p:sldId id="1981" r:id="rId30"/>
    <p:sldId id="1973" r:id="rId31"/>
    <p:sldId id="1983" r:id="rId32"/>
    <p:sldId id="1986" r:id="rId33"/>
    <p:sldId id="1988" r:id="rId34"/>
    <p:sldId id="1989" r:id="rId35"/>
    <p:sldId id="1990" r:id="rId36"/>
    <p:sldId id="1991" r:id="rId37"/>
    <p:sldId id="1992" r:id="rId38"/>
    <p:sldId id="1993" r:id="rId39"/>
    <p:sldId id="1994" r:id="rId40"/>
    <p:sldId id="2027" r:id="rId41"/>
    <p:sldId id="1997" r:id="rId42"/>
    <p:sldId id="1998" r:id="rId43"/>
    <p:sldId id="1999" r:id="rId44"/>
    <p:sldId id="2000" r:id="rId45"/>
    <p:sldId id="2001" r:id="rId46"/>
    <p:sldId id="2006" r:id="rId47"/>
    <p:sldId id="2007" r:id="rId48"/>
    <p:sldId id="2010" r:id="rId49"/>
    <p:sldId id="2012" r:id="rId50"/>
    <p:sldId id="2026" r:id="rId51"/>
    <p:sldId id="2013" r:id="rId52"/>
    <p:sldId id="2015" r:id="rId53"/>
    <p:sldId id="2018" r:id="rId54"/>
    <p:sldId id="2019" r:id="rId55"/>
    <p:sldId id="2020" r:id="rId56"/>
    <p:sldId id="2021" r:id="rId57"/>
    <p:sldId id="2022" r:id="rId58"/>
    <p:sldId id="2024" r:id="rId59"/>
    <p:sldId id="2023" r:id="rId60"/>
  </p:sldIdLst>
  <p:sldSz cx="9144000" cy="6858000" type="screen4x3"/>
  <p:notesSz cx="6858000" cy="9144000"/>
  <p:defaultTextStyle>
    <a:defPPr>
      <a:defRPr lang="zh-TW"/>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09900"/>
    <a:srgbClr val="FF00FF"/>
    <a:srgbClr val="00CC00"/>
    <a:srgbClr val="FFFF00"/>
    <a:srgbClr val="66FF33"/>
    <a:srgbClr val="FF0066"/>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727" autoAdjust="0"/>
    <p:restoredTop sz="93971" autoAdjust="0"/>
  </p:normalViewPr>
  <p:slideViewPr>
    <p:cSldViewPr>
      <p:cViewPr varScale="1">
        <p:scale>
          <a:sx n="70" d="100"/>
          <a:sy n="70" d="100"/>
        </p:scale>
        <p:origin x="30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46FC6E2-BCEF-4FA0-8ACB-13333A8B32DF}"/>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ea typeface="新細明體" pitchFamily="18" charset="-120"/>
              </a:defRPr>
            </a:lvl1pPr>
          </a:lstStyle>
          <a:p>
            <a:pPr>
              <a:defRPr/>
            </a:pPr>
            <a:endParaRPr lang="en-US" altLang="zh-TW"/>
          </a:p>
        </p:txBody>
      </p:sp>
      <p:sp>
        <p:nvSpPr>
          <p:cNvPr id="22531" name="Rectangle 3">
            <a:extLst>
              <a:ext uri="{FF2B5EF4-FFF2-40B4-BE49-F238E27FC236}">
                <a16:creationId xmlns:a16="http://schemas.microsoft.com/office/drawing/2014/main" id="{8B6F66D0-DB5A-4EE2-AEEC-07BE411427AE}"/>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ea typeface="新細明體" pitchFamily="18" charset="-120"/>
              </a:defRPr>
            </a:lvl1pPr>
          </a:lstStyle>
          <a:p>
            <a:pPr>
              <a:defRPr/>
            </a:pPr>
            <a:endParaRPr lang="en-US" altLang="zh-TW"/>
          </a:p>
        </p:txBody>
      </p:sp>
      <p:sp>
        <p:nvSpPr>
          <p:cNvPr id="2052" name="Rectangle 4">
            <a:extLst>
              <a:ext uri="{FF2B5EF4-FFF2-40B4-BE49-F238E27FC236}">
                <a16:creationId xmlns:a16="http://schemas.microsoft.com/office/drawing/2014/main" id="{E252C658-9D53-45CA-9CB6-5C155D0C241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5">
            <a:extLst>
              <a:ext uri="{FF2B5EF4-FFF2-40B4-BE49-F238E27FC236}">
                <a16:creationId xmlns:a16="http://schemas.microsoft.com/office/drawing/2014/main" id="{AD05A135-063A-4A23-BBD1-CC1FB2E6E42A}"/>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22534" name="Rectangle 6">
            <a:extLst>
              <a:ext uri="{FF2B5EF4-FFF2-40B4-BE49-F238E27FC236}">
                <a16:creationId xmlns:a16="http://schemas.microsoft.com/office/drawing/2014/main" id="{95781515-028C-47AE-AF60-9AEC1B45B887}"/>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ea typeface="新細明體" pitchFamily="18" charset="-120"/>
              </a:defRPr>
            </a:lvl1pPr>
          </a:lstStyle>
          <a:p>
            <a:pPr>
              <a:defRPr/>
            </a:pPr>
            <a:endParaRPr lang="en-US" altLang="zh-TW"/>
          </a:p>
        </p:txBody>
      </p:sp>
      <p:sp>
        <p:nvSpPr>
          <p:cNvPr id="22535" name="Rectangle 7">
            <a:extLst>
              <a:ext uri="{FF2B5EF4-FFF2-40B4-BE49-F238E27FC236}">
                <a16:creationId xmlns:a16="http://schemas.microsoft.com/office/drawing/2014/main" id="{54646EBA-19E8-43D7-96FB-4012F8A6EA01}"/>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C3B91DF5-4549-4433-A6EC-A1D9028CEE75}" type="slidenum">
              <a:rPr lang="en-US" altLang="zh-TW"/>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4">
            <a:extLst>
              <a:ext uri="{FF2B5EF4-FFF2-40B4-BE49-F238E27FC236}">
                <a16:creationId xmlns:a16="http://schemas.microsoft.com/office/drawing/2014/main" id="{9E6ED0E0-73FF-4DA6-8B3F-52148108E932}"/>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152D9143-1B41-497C-A3E9-91E9A521F4F0}"/>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F6F877E8-D8AC-49C6-8037-182C6C820A49}"/>
              </a:ext>
            </a:extLst>
          </p:cNvPr>
          <p:cNvSpPr>
            <a:spLocks noGrp="1" noChangeArrowheads="1"/>
          </p:cNvSpPr>
          <p:nvPr>
            <p:ph type="sldNum" sz="quarter" idx="12"/>
          </p:nvPr>
        </p:nvSpPr>
        <p:spPr>
          <a:ln/>
        </p:spPr>
        <p:txBody>
          <a:bodyPr/>
          <a:lstStyle>
            <a:lvl1pPr>
              <a:defRPr/>
            </a:lvl1pPr>
          </a:lstStyle>
          <a:p>
            <a:fld id="{844C5717-BC06-40C7-80FA-02875DB3AF0F}" type="slidenum">
              <a:rPr lang="en-US" altLang="zh-TW"/>
              <a:pPr/>
              <a:t>‹#›</a:t>
            </a:fld>
            <a:endParaRPr lang="en-US" altLang="zh-TW"/>
          </a:p>
        </p:txBody>
      </p:sp>
    </p:spTree>
    <p:extLst>
      <p:ext uri="{BB962C8B-B14F-4D97-AF65-F5344CB8AC3E}">
        <p14:creationId xmlns:p14="http://schemas.microsoft.com/office/powerpoint/2010/main" val="3002747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3980501E-251C-4CBC-9B4F-EC72CC9E43D8}"/>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7D8554E1-CAE1-4A06-9EBF-1FFF222350D9}"/>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225CEDD5-1CFD-4EFA-8140-7CE9DB4F6DFB}"/>
              </a:ext>
            </a:extLst>
          </p:cNvPr>
          <p:cNvSpPr>
            <a:spLocks noGrp="1" noChangeArrowheads="1"/>
          </p:cNvSpPr>
          <p:nvPr>
            <p:ph type="sldNum" sz="quarter" idx="12"/>
          </p:nvPr>
        </p:nvSpPr>
        <p:spPr>
          <a:ln/>
        </p:spPr>
        <p:txBody>
          <a:bodyPr/>
          <a:lstStyle>
            <a:lvl1pPr>
              <a:defRPr/>
            </a:lvl1pPr>
          </a:lstStyle>
          <a:p>
            <a:fld id="{914F49C5-C6F0-4A9F-A21B-54F5F716F443}" type="slidenum">
              <a:rPr lang="en-US" altLang="zh-TW"/>
              <a:pPr/>
              <a:t>‹#›</a:t>
            </a:fld>
            <a:endParaRPr lang="en-US" altLang="zh-TW"/>
          </a:p>
        </p:txBody>
      </p:sp>
    </p:spTree>
    <p:extLst>
      <p:ext uri="{BB962C8B-B14F-4D97-AF65-F5344CB8AC3E}">
        <p14:creationId xmlns:p14="http://schemas.microsoft.com/office/powerpoint/2010/main" val="1845145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609600"/>
            <a:ext cx="1943100" cy="54864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609600"/>
            <a:ext cx="5676900" cy="5486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DA9D6916-C7BC-4ADA-AF26-FC0D7E88F4D4}"/>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4500982F-2EBC-4260-90BB-5AF96219D483}"/>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A12E4617-5C58-482C-8487-1D2183BD1B1A}"/>
              </a:ext>
            </a:extLst>
          </p:cNvPr>
          <p:cNvSpPr>
            <a:spLocks noGrp="1" noChangeArrowheads="1"/>
          </p:cNvSpPr>
          <p:nvPr>
            <p:ph type="sldNum" sz="quarter" idx="12"/>
          </p:nvPr>
        </p:nvSpPr>
        <p:spPr>
          <a:ln/>
        </p:spPr>
        <p:txBody>
          <a:bodyPr/>
          <a:lstStyle>
            <a:lvl1pPr>
              <a:defRPr/>
            </a:lvl1pPr>
          </a:lstStyle>
          <a:p>
            <a:fld id="{7B07EB5D-D7AB-4CF1-90CC-9B94AA5338D2}" type="slidenum">
              <a:rPr lang="en-US" altLang="zh-TW"/>
              <a:pPr/>
              <a:t>‹#›</a:t>
            </a:fld>
            <a:endParaRPr lang="en-US" altLang="zh-TW"/>
          </a:p>
        </p:txBody>
      </p:sp>
    </p:spTree>
    <p:extLst>
      <p:ext uri="{BB962C8B-B14F-4D97-AF65-F5344CB8AC3E}">
        <p14:creationId xmlns:p14="http://schemas.microsoft.com/office/powerpoint/2010/main" val="1722632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E7F9856B-1824-45C5-AB1A-81E6E86B5C0D}"/>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AA81E827-41A1-42FA-8B48-8F975D72DFFD}"/>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1227F524-B3F3-4CB7-B564-CDB59F60E58C}"/>
              </a:ext>
            </a:extLst>
          </p:cNvPr>
          <p:cNvSpPr>
            <a:spLocks noGrp="1" noChangeArrowheads="1"/>
          </p:cNvSpPr>
          <p:nvPr>
            <p:ph type="sldNum" sz="quarter" idx="12"/>
          </p:nvPr>
        </p:nvSpPr>
        <p:spPr>
          <a:ln/>
        </p:spPr>
        <p:txBody>
          <a:bodyPr/>
          <a:lstStyle>
            <a:lvl1pPr>
              <a:defRPr/>
            </a:lvl1pPr>
          </a:lstStyle>
          <a:p>
            <a:fld id="{A8710EAE-8C48-430B-924B-2F60B7383523}" type="slidenum">
              <a:rPr lang="en-US" altLang="zh-TW"/>
              <a:pPr/>
              <a:t>‹#›</a:t>
            </a:fld>
            <a:endParaRPr lang="en-US" altLang="zh-TW"/>
          </a:p>
        </p:txBody>
      </p:sp>
    </p:spTree>
    <p:extLst>
      <p:ext uri="{BB962C8B-B14F-4D97-AF65-F5344CB8AC3E}">
        <p14:creationId xmlns:p14="http://schemas.microsoft.com/office/powerpoint/2010/main" val="847356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4">
            <a:extLst>
              <a:ext uri="{FF2B5EF4-FFF2-40B4-BE49-F238E27FC236}">
                <a16:creationId xmlns:a16="http://schemas.microsoft.com/office/drawing/2014/main" id="{65934AB9-E3ED-4E2B-95F3-4AA3EAD47587}"/>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0C34A415-AC1C-4198-93EE-E4E145114155}"/>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00DBBEE3-02EB-47C8-9A49-C304F7BF7154}"/>
              </a:ext>
            </a:extLst>
          </p:cNvPr>
          <p:cNvSpPr>
            <a:spLocks noGrp="1" noChangeArrowheads="1"/>
          </p:cNvSpPr>
          <p:nvPr>
            <p:ph type="sldNum" sz="quarter" idx="12"/>
          </p:nvPr>
        </p:nvSpPr>
        <p:spPr>
          <a:ln/>
        </p:spPr>
        <p:txBody>
          <a:bodyPr/>
          <a:lstStyle>
            <a:lvl1pPr>
              <a:defRPr/>
            </a:lvl1pPr>
          </a:lstStyle>
          <a:p>
            <a:fld id="{7254CB16-56F3-4378-958B-2337724EB02F}" type="slidenum">
              <a:rPr lang="en-US" altLang="zh-TW"/>
              <a:pPr/>
              <a:t>‹#›</a:t>
            </a:fld>
            <a:endParaRPr lang="en-US" altLang="zh-TW"/>
          </a:p>
        </p:txBody>
      </p:sp>
    </p:spTree>
    <p:extLst>
      <p:ext uri="{BB962C8B-B14F-4D97-AF65-F5344CB8AC3E}">
        <p14:creationId xmlns:p14="http://schemas.microsoft.com/office/powerpoint/2010/main" val="850643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a:extLst>
              <a:ext uri="{FF2B5EF4-FFF2-40B4-BE49-F238E27FC236}">
                <a16:creationId xmlns:a16="http://schemas.microsoft.com/office/drawing/2014/main" id="{7ADD889E-7237-4800-8654-3E62FC511771}"/>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a:extLst>
              <a:ext uri="{FF2B5EF4-FFF2-40B4-BE49-F238E27FC236}">
                <a16:creationId xmlns:a16="http://schemas.microsoft.com/office/drawing/2014/main" id="{4CD432EC-7B68-4A5A-8A0C-FFAB59A7F393}"/>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70B896D5-10AF-4350-88F0-0AF05BD1800D}"/>
              </a:ext>
            </a:extLst>
          </p:cNvPr>
          <p:cNvSpPr>
            <a:spLocks noGrp="1" noChangeArrowheads="1"/>
          </p:cNvSpPr>
          <p:nvPr>
            <p:ph type="sldNum" sz="quarter" idx="12"/>
          </p:nvPr>
        </p:nvSpPr>
        <p:spPr>
          <a:ln/>
        </p:spPr>
        <p:txBody>
          <a:bodyPr/>
          <a:lstStyle>
            <a:lvl1pPr>
              <a:defRPr/>
            </a:lvl1pPr>
          </a:lstStyle>
          <a:p>
            <a:fld id="{9BBF50D2-D4A3-42DC-B873-08D35F5311FA}" type="slidenum">
              <a:rPr lang="en-US" altLang="zh-TW"/>
              <a:pPr/>
              <a:t>‹#›</a:t>
            </a:fld>
            <a:endParaRPr lang="en-US" altLang="zh-TW"/>
          </a:p>
        </p:txBody>
      </p:sp>
    </p:spTree>
    <p:extLst>
      <p:ext uri="{BB962C8B-B14F-4D97-AF65-F5344CB8AC3E}">
        <p14:creationId xmlns:p14="http://schemas.microsoft.com/office/powerpoint/2010/main" val="589229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4">
            <a:extLst>
              <a:ext uri="{FF2B5EF4-FFF2-40B4-BE49-F238E27FC236}">
                <a16:creationId xmlns:a16="http://schemas.microsoft.com/office/drawing/2014/main" id="{175609FC-7A1E-4F9C-AEE2-17613BB5759B}"/>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5">
            <a:extLst>
              <a:ext uri="{FF2B5EF4-FFF2-40B4-BE49-F238E27FC236}">
                <a16:creationId xmlns:a16="http://schemas.microsoft.com/office/drawing/2014/main" id="{C15B4291-2723-4E3E-9734-477EDDA34895}"/>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6">
            <a:extLst>
              <a:ext uri="{FF2B5EF4-FFF2-40B4-BE49-F238E27FC236}">
                <a16:creationId xmlns:a16="http://schemas.microsoft.com/office/drawing/2014/main" id="{8FA29250-CA1A-4F6B-95B0-690855790AA1}"/>
              </a:ext>
            </a:extLst>
          </p:cNvPr>
          <p:cNvSpPr>
            <a:spLocks noGrp="1" noChangeArrowheads="1"/>
          </p:cNvSpPr>
          <p:nvPr>
            <p:ph type="sldNum" sz="quarter" idx="12"/>
          </p:nvPr>
        </p:nvSpPr>
        <p:spPr>
          <a:ln/>
        </p:spPr>
        <p:txBody>
          <a:bodyPr/>
          <a:lstStyle>
            <a:lvl1pPr>
              <a:defRPr/>
            </a:lvl1pPr>
          </a:lstStyle>
          <a:p>
            <a:fld id="{5D7193A0-6DA6-4A82-82AF-A45B107B136C}" type="slidenum">
              <a:rPr lang="en-US" altLang="zh-TW"/>
              <a:pPr/>
              <a:t>‹#›</a:t>
            </a:fld>
            <a:endParaRPr lang="en-US" altLang="zh-TW"/>
          </a:p>
        </p:txBody>
      </p:sp>
    </p:spTree>
    <p:extLst>
      <p:ext uri="{BB962C8B-B14F-4D97-AF65-F5344CB8AC3E}">
        <p14:creationId xmlns:p14="http://schemas.microsoft.com/office/powerpoint/2010/main" val="3175618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4">
            <a:extLst>
              <a:ext uri="{FF2B5EF4-FFF2-40B4-BE49-F238E27FC236}">
                <a16:creationId xmlns:a16="http://schemas.microsoft.com/office/drawing/2014/main" id="{64E8A213-7678-4D7E-A8F4-527ADF6C45E0}"/>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5">
            <a:extLst>
              <a:ext uri="{FF2B5EF4-FFF2-40B4-BE49-F238E27FC236}">
                <a16:creationId xmlns:a16="http://schemas.microsoft.com/office/drawing/2014/main" id="{F2A0642A-5C9A-4B81-816C-D242F55CD865}"/>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6">
            <a:extLst>
              <a:ext uri="{FF2B5EF4-FFF2-40B4-BE49-F238E27FC236}">
                <a16:creationId xmlns:a16="http://schemas.microsoft.com/office/drawing/2014/main" id="{A78E6B48-6094-44B5-8CBB-1D39143FEF43}"/>
              </a:ext>
            </a:extLst>
          </p:cNvPr>
          <p:cNvSpPr>
            <a:spLocks noGrp="1" noChangeArrowheads="1"/>
          </p:cNvSpPr>
          <p:nvPr>
            <p:ph type="sldNum" sz="quarter" idx="12"/>
          </p:nvPr>
        </p:nvSpPr>
        <p:spPr>
          <a:ln/>
        </p:spPr>
        <p:txBody>
          <a:bodyPr/>
          <a:lstStyle>
            <a:lvl1pPr>
              <a:defRPr/>
            </a:lvl1pPr>
          </a:lstStyle>
          <a:p>
            <a:fld id="{AFFE372D-B20B-4314-8F60-97FA3535E0C4}" type="slidenum">
              <a:rPr lang="en-US" altLang="zh-TW"/>
              <a:pPr/>
              <a:t>‹#›</a:t>
            </a:fld>
            <a:endParaRPr lang="en-US" altLang="zh-TW"/>
          </a:p>
        </p:txBody>
      </p:sp>
    </p:spTree>
    <p:extLst>
      <p:ext uri="{BB962C8B-B14F-4D97-AF65-F5344CB8AC3E}">
        <p14:creationId xmlns:p14="http://schemas.microsoft.com/office/powerpoint/2010/main" val="200728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3A79E1B-520B-42CC-BB8D-C5959281A1B9}"/>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5">
            <a:extLst>
              <a:ext uri="{FF2B5EF4-FFF2-40B4-BE49-F238E27FC236}">
                <a16:creationId xmlns:a16="http://schemas.microsoft.com/office/drawing/2014/main" id="{2E450596-AB3D-4D6F-8266-36CF3F7A4D26}"/>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6">
            <a:extLst>
              <a:ext uri="{FF2B5EF4-FFF2-40B4-BE49-F238E27FC236}">
                <a16:creationId xmlns:a16="http://schemas.microsoft.com/office/drawing/2014/main" id="{F02E005F-3B1B-4C47-9B91-29A597CDBB02}"/>
              </a:ext>
            </a:extLst>
          </p:cNvPr>
          <p:cNvSpPr>
            <a:spLocks noGrp="1" noChangeArrowheads="1"/>
          </p:cNvSpPr>
          <p:nvPr>
            <p:ph type="sldNum" sz="quarter" idx="12"/>
          </p:nvPr>
        </p:nvSpPr>
        <p:spPr>
          <a:ln/>
        </p:spPr>
        <p:txBody>
          <a:bodyPr/>
          <a:lstStyle>
            <a:lvl1pPr>
              <a:defRPr/>
            </a:lvl1pPr>
          </a:lstStyle>
          <a:p>
            <a:fld id="{679E8C49-0DBA-488B-B321-C3E96B6A867F}" type="slidenum">
              <a:rPr lang="en-US" altLang="zh-TW"/>
              <a:pPr/>
              <a:t>‹#›</a:t>
            </a:fld>
            <a:endParaRPr lang="en-US" altLang="zh-TW"/>
          </a:p>
        </p:txBody>
      </p:sp>
    </p:spTree>
    <p:extLst>
      <p:ext uri="{BB962C8B-B14F-4D97-AF65-F5344CB8AC3E}">
        <p14:creationId xmlns:p14="http://schemas.microsoft.com/office/powerpoint/2010/main" val="298492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4">
            <a:extLst>
              <a:ext uri="{FF2B5EF4-FFF2-40B4-BE49-F238E27FC236}">
                <a16:creationId xmlns:a16="http://schemas.microsoft.com/office/drawing/2014/main" id="{3D8CFAD1-1593-4052-B4B5-4DC0B9C48E93}"/>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a:extLst>
              <a:ext uri="{FF2B5EF4-FFF2-40B4-BE49-F238E27FC236}">
                <a16:creationId xmlns:a16="http://schemas.microsoft.com/office/drawing/2014/main" id="{9B0B6F0E-1274-4B42-913F-2B3ECD27E0EE}"/>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B7E730B7-E5B0-45B0-916C-7430B740739F}"/>
              </a:ext>
            </a:extLst>
          </p:cNvPr>
          <p:cNvSpPr>
            <a:spLocks noGrp="1" noChangeArrowheads="1"/>
          </p:cNvSpPr>
          <p:nvPr>
            <p:ph type="sldNum" sz="quarter" idx="12"/>
          </p:nvPr>
        </p:nvSpPr>
        <p:spPr>
          <a:ln/>
        </p:spPr>
        <p:txBody>
          <a:bodyPr/>
          <a:lstStyle>
            <a:lvl1pPr>
              <a:defRPr/>
            </a:lvl1pPr>
          </a:lstStyle>
          <a:p>
            <a:fld id="{C6666D6A-54BB-4B4F-AD6B-BFB56827FC34}" type="slidenum">
              <a:rPr lang="en-US" altLang="zh-TW"/>
              <a:pPr/>
              <a:t>‹#›</a:t>
            </a:fld>
            <a:endParaRPr lang="en-US" altLang="zh-TW"/>
          </a:p>
        </p:txBody>
      </p:sp>
    </p:spTree>
    <p:extLst>
      <p:ext uri="{BB962C8B-B14F-4D97-AF65-F5344CB8AC3E}">
        <p14:creationId xmlns:p14="http://schemas.microsoft.com/office/powerpoint/2010/main" val="1111855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4">
            <a:extLst>
              <a:ext uri="{FF2B5EF4-FFF2-40B4-BE49-F238E27FC236}">
                <a16:creationId xmlns:a16="http://schemas.microsoft.com/office/drawing/2014/main" id="{B966FBF8-7FD7-47B7-A020-6C4F6F0D1451}"/>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a:extLst>
              <a:ext uri="{FF2B5EF4-FFF2-40B4-BE49-F238E27FC236}">
                <a16:creationId xmlns:a16="http://schemas.microsoft.com/office/drawing/2014/main" id="{3899619C-F97E-4041-9736-EC10C963574D}"/>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4F2F93F0-5CA1-4CF3-8F2B-13634302457E}"/>
              </a:ext>
            </a:extLst>
          </p:cNvPr>
          <p:cNvSpPr>
            <a:spLocks noGrp="1" noChangeArrowheads="1"/>
          </p:cNvSpPr>
          <p:nvPr>
            <p:ph type="sldNum" sz="quarter" idx="12"/>
          </p:nvPr>
        </p:nvSpPr>
        <p:spPr>
          <a:ln/>
        </p:spPr>
        <p:txBody>
          <a:bodyPr/>
          <a:lstStyle>
            <a:lvl1pPr>
              <a:defRPr/>
            </a:lvl1pPr>
          </a:lstStyle>
          <a:p>
            <a:fld id="{1820E9C4-E495-4833-A83B-AF8B47857579}" type="slidenum">
              <a:rPr lang="en-US" altLang="zh-TW"/>
              <a:pPr/>
              <a:t>‹#›</a:t>
            </a:fld>
            <a:endParaRPr lang="en-US" altLang="zh-TW"/>
          </a:p>
        </p:txBody>
      </p:sp>
    </p:spTree>
    <p:extLst>
      <p:ext uri="{BB962C8B-B14F-4D97-AF65-F5344CB8AC3E}">
        <p14:creationId xmlns:p14="http://schemas.microsoft.com/office/powerpoint/2010/main" val="3503240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E5B4CEA-DE1C-43FE-9652-06C1EF36F792}"/>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7" name="Rectangle 3">
            <a:extLst>
              <a:ext uri="{FF2B5EF4-FFF2-40B4-BE49-F238E27FC236}">
                <a16:creationId xmlns:a16="http://schemas.microsoft.com/office/drawing/2014/main" id="{672FE755-8D0A-40A9-9E42-B2D85D77F656}"/>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8" name="Rectangle 4">
            <a:extLst>
              <a:ext uri="{FF2B5EF4-FFF2-40B4-BE49-F238E27FC236}">
                <a16:creationId xmlns:a16="http://schemas.microsoft.com/office/drawing/2014/main" id="{6C5F5F4C-7076-41EE-B3A0-7BC48D7B331F}"/>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ea typeface="新細明體" pitchFamily="18" charset="-120"/>
              </a:defRPr>
            </a:lvl1pPr>
          </a:lstStyle>
          <a:p>
            <a:pPr>
              <a:defRPr/>
            </a:pPr>
            <a:endParaRPr lang="en-US" altLang="zh-TW"/>
          </a:p>
        </p:txBody>
      </p:sp>
      <p:sp>
        <p:nvSpPr>
          <p:cNvPr id="1029" name="Rectangle 5">
            <a:extLst>
              <a:ext uri="{FF2B5EF4-FFF2-40B4-BE49-F238E27FC236}">
                <a16:creationId xmlns:a16="http://schemas.microsoft.com/office/drawing/2014/main" id="{D83E0049-7F86-466F-BCFD-D0A2C73285ED}"/>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ea typeface="新細明體" pitchFamily="18" charset="-120"/>
              </a:defRPr>
            </a:lvl1pPr>
          </a:lstStyle>
          <a:p>
            <a:pPr>
              <a:defRPr/>
            </a:pPr>
            <a:endParaRPr lang="en-US" altLang="zh-TW"/>
          </a:p>
        </p:txBody>
      </p:sp>
      <p:sp>
        <p:nvSpPr>
          <p:cNvPr id="1030" name="Rectangle 6">
            <a:extLst>
              <a:ext uri="{FF2B5EF4-FFF2-40B4-BE49-F238E27FC236}">
                <a16:creationId xmlns:a16="http://schemas.microsoft.com/office/drawing/2014/main" id="{8E10659B-CA45-4707-BFA4-13AE9E952EE4}"/>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6C2606F0-2543-46E8-9503-4283E0B0C159}"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2pPr>
      <a:lvl3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3pPr>
      <a:lvl4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4pPr>
      <a:lvl5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標題 1">
            <a:extLst>
              <a:ext uri="{FF2B5EF4-FFF2-40B4-BE49-F238E27FC236}">
                <a16:creationId xmlns:a16="http://schemas.microsoft.com/office/drawing/2014/main" id="{F7D90CEC-049E-48A4-9D7F-020979288E1F}"/>
              </a:ext>
            </a:extLst>
          </p:cNvPr>
          <p:cNvSpPr>
            <a:spLocks noGrp="1"/>
          </p:cNvSpPr>
          <p:nvPr>
            <p:ph type="ctrTitle"/>
          </p:nvPr>
        </p:nvSpPr>
        <p:spPr>
          <a:xfrm>
            <a:off x="685800" y="765175"/>
            <a:ext cx="7702550" cy="1584325"/>
          </a:xfrm>
        </p:spPr>
        <p:txBody>
          <a:bodyPr/>
          <a:lstStyle/>
          <a:p>
            <a:r>
              <a:rPr lang="zh-TW" altLang="en-US" sz="9600" b="1">
                <a:solidFill>
                  <a:srgbClr val="C00000"/>
                </a:solidFill>
              </a:rPr>
              <a:t>核能與輻射</a:t>
            </a:r>
            <a:r>
              <a:rPr lang="en-US" altLang="zh-TW" sz="9600" b="1">
                <a:solidFill>
                  <a:srgbClr val="C00000"/>
                </a:solidFill>
              </a:rPr>
              <a:t>-4</a:t>
            </a:r>
            <a:endParaRPr lang="zh-TW" altLang="en-US" sz="9600" b="1">
              <a:solidFill>
                <a:srgbClr val="C00000"/>
              </a:solidFill>
            </a:endParaRPr>
          </a:p>
        </p:txBody>
      </p:sp>
      <p:sp>
        <p:nvSpPr>
          <p:cNvPr id="3075" name="副標題 2">
            <a:extLst>
              <a:ext uri="{FF2B5EF4-FFF2-40B4-BE49-F238E27FC236}">
                <a16:creationId xmlns:a16="http://schemas.microsoft.com/office/drawing/2014/main" id="{8BF669A4-587E-4689-9C33-FAD2DFBA1F40}"/>
              </a:ext>
            </a:extLst>
          </p:cNvPr>
          <p:cNvSpPr>
            <a:spLocks noGrp="1"/>
          </p:cNvSpPr>
          <p:nvPr>
            <p:ph type="subTitle" idx="1"/>
          </p:nvPr>
        </p:nvSpPr>
        <p:spPr>
          <a:xfrm>
            <a:off x="1403350" y="5732463"/>
            <a:ext cx="6400800" cy="646112"/>
          </a:xfrm>
        </p:spPr>
        <p:txBody>
          <a:bodyPr/>
          <a:lstStyle/>
          <a:p>
            <a:r>
              <a:rPr lang="zh-TW" altLang="en-US" b="1">
                <a:solidFill>
                  <a:srgbClr val="7030A0"/>
                </a:solidFill>
              </a:rPr>
              <a:t>第</a:t>
            </a:r>
            <a:r>
              <a:rPr lang="en-US" altLang="zh-TW" b="1">
                <a:solidFill>
                  <a:srgbClr val="7030A0"/>
                </a:solidFill>
              </a:rPr>
              <a:t>16</a:t>
            </a:r>
            <a:r>
              <a:rPr lang="zh-TW" altLang="en-US" b="1">
                <a:solidFill>
                  <a:srgbClr val="7030A0"/>
                </a:solidFill>
              </a:rPr>
              <a:t>週</a:t>
            </a:r>
            <a:endParaRPr lang="zh-TW" altLang="en-US"/>
          </a:p>
        </p:txBody>
      </p:sp>
      <p:pic>
        <p:nvPicPr>
          <p:cNvPr id="3076" name="圖片 1">
            <a:extLst>
              <a:ext uri="{FF2B5EF4-FFF2-40B4-BE49-F238E27FC236}">
                <a16:creationId xmlns:a16="http://schemas.microsoft.com/office/drawing/2014/main" id="{CDA4A30F-6720-4B0A-9AFE-55F415016C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2481263"/>
            <a:ext cx="4689475" cy="311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標題 1">
            <a:extLst>
              <a:ext uri="{FF2B5EF4-FFF2-40B4-BE49-F238E27FC236}">
                <a16:creationId xmlns:a16="http://schemas.microsoft.com/office/drawing/2014/main" id="{C8C72971-FB29-45F1-993F-C07ADEF140BE}"/>
              </a:ext>
            </a:extLst>
          </p:cNvPr>
          <p:cNvSpPr>
            <a:spLocks noGrp="1"/>
          </p:cNvSpPr>
          <p:nvPr>
            <p:ph type="title"/>
          </p:nvPr>
        </p:nvSpPr>
        <p:spPr/>
        <p:txBody>
          <a:bodyPr/>
          <a:lstStyle/>
          <a:p>
            <a:r>
              <a:rPr lang="zh-TW" altLang="zh-TW" sz="7200" b="1">
                <a:solidFill>
                  <a:srgbClr val="3333FF"/>
                </a:solidFill>
              </a:rPr>
              <a:t>鐘樓怪人的啟示</a:t>
            </a:r>
            <a:r>
              <a:rPr lang="en-US" altLang="zh-TW" sz="7200" b="1">
                <a:solidFill>
                  <a:srgbClr val="3333FF"/>
                </a:solidFill>
              </a:rPr>
              <a:t>-3</a:t>
            </a:r>
            <a:endParaRPr lang="zh-TW" altLang="en-US"/>
          </a:p>
        </p:txBody>
      </p:sp>
      <p:sp>
        <p:nvSpPr>
          <p:cNvPr id="12291" name="內容版面配置區 2">
            <a:extLst>
              <a:ext uri="{FF2B5EF4-FFF2-40B4-BE49-F238E27FC236}">
                <a16:creationId xmlns:a16="http://schemas.microsoft.com/office/drawing/2014/main" id="{A07AAF92-C8F4-4E7F-B3B2-4D13E20720DF}"/>
              </a:ext>
            </a:extLst>
          </p:cNvPr>
          <p:cNvSpPr>
            <a:spLocks noGrp="1"/>
          </p:cNvSpPr>
          <p:nvPr>
            <p:ph idx="1"/>
          </p:nvPr>
        </p:nvSpPr>
        <p:spPr/>
        <p:txBody>
          <a:bodyPr/>
          <a:lstStyle/>
          <a:p>
            <a:r>
              <a:rPr lang="zh-TW" altLang="en-US" sz="2800" b="1">
                <a:solidFill>
                  <a:srgbClr val="009900"/>
                </a:solidFill>
              </a:rPr>
              <a:t>隨著故事情結的開展，敲鐘人卡西莫多顯示對吉普賽少女，自然的溫和與仁慈</a:t>
            </a:r>
            <a:endParaRPr lang="en-US" altLang="zh-TW" sz="2800" b="1">
              <a:solidFill>
                <a:srgbClr val="009900"/>
              </a:solidFill>
            </a:endParaRPr>
          </a:p>
          <a:p>
            <a:r>
              <a:rPr lang="zh-TW" altLang="en-US" sz="2800" b="1">
                <a:solidFill>
                  <a:srgbClr val="009900"/>
                </a:solidFill>
              </a:rPr>
              <a:t>但一般人只「以貌取人」，認為他醜陋就是可怕，並沒實際瞭解他，直到最後，他盡力挽救少女的生命</a:t>
            </a:r>
          </a:p>
        </p:txBody>
      </p:sp>
      <p:pic>
        <p:nvPicPr>
          <p:cNvPr id="12292" name="圖片 1">
            <a:extLst>
              <a:ext uri="{FF2B5EF4-FFF2-40B4-BE49-F238E27FC236}">
                <a16:creationId xmlns:a16="http://schemas.microsoft.com/office/drawing/2014/main" id="{D3E4E5CA-8DAA-4757-B8F9-AD6793AF3B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0438" y="4156075"/>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標題 1">
            <a:extLst>
              <a:ext uri="{FF2B5EF4-FFF2-40B4-BE49-F238E27FC236}">
                <a16:creationId xmlns:a16="http://schemas.microsoft.com/office/drawing/2014/main" id="{4D51CA40-DF38-45FB-8C23-40D0EC2BF3B2}"/>
              </a:ext>
            </a:extLst>
          </p:cNvPr>
          <p:cNvSpPr>
            <a:spLocks noGrp="1"/>
          </p:cNvSpPr>
          <p:nvPr>
            <p:ph type="title"/>
          </p:nvPr>
        </p:nvSpPr>
        <p:spPr/>
        <p:txBody>
          <a:bodyPr/>
          <a:lstStyle/>
          <a:p>
            <a:r>
              <a:rPr lang="zh-TW" altLang="zh-TW" sz="7200" b="1">
                <a:solidFill>
                  <a:srgbClr val="3333FF"/>
                </a:solidFill>
                <a:cs typeface="Times New Roman" panose="02020603050405020304" pitchFamily="18" charset="0"/>
              </a:rPr>
              <a:t>恐慌源自無知</a:t>
            </a:r>
            <a:endParaRPr lang="zh-TW" altLang="en-US" sz="7200">
              <a:solidFill>
                <a:srgbClr val="3333FF"/>
              </a:solidFill>
            </a:endParaRPr>
          </a:p>
        </p:txBody>
      </p:sp>
      <p:sp>
        <p:nvSpPr>
          <p:cNvPr id="13315" name="內容版面配置區 2">
            <a:extLst>
              <a:ext uri="{FF2B5EF4-FFF2-40B4-BE49-F238E27FC236}">
                <a16:creationId xmlns:a16="http://schemas.microsoft.com/office/drawing/2014/main" id="{968670AC-2EF6-4375-85FE-175D3921A126}"/>
              </a:ext>
            </a:extLst>
          </p:cNvPr>
          <p:cNvSpPr>
            <a:spLocks noGrp="1"/>
          </p:cNvSpPr>
          <p:nvPr>
            <p:ph idx="1"/>
          </p:nvPr>
        </p:nvSpPr>
        <p:spPr/>
        <p:txBody>
          <a:bodyPr/>
          <a:lstStyle/>
          <a:p>
            <a:r>
              <a:rPr lang="en-US" altLang="zh-TW" sz="2800" b="1">
                <a:solidFill>
                  <a:srgbClr val="009900"/>
                </a:solidFill>
              </a:rPr>
              <a:t>1865</a:t>
            </a:r>
            <a:r>
              <a:rPr lang="zh-TW" altLang="zh-TW" sz="2800" b="1">
                <a:solidFill>
                  <a:srgbClr val="009900"/>
                </a:solidFill>
                <a:cs typeface="Times New Roman" panose="02020603050405020304" pitchFamily="18" charset="0"/>
              </a:rPr>
              <a:t>年，英國「紅旗法」（</a:t>
            </a:r>
            <a:r>
              <a:rPr lang="en-US" altLang="zh-TW" sz="2800" b="1">
                <a:solidFill>
                  <a:srgbClr val="009900"/>
                </a:solidFill>
              </a:rPr>
              <a:t>Red Flag Act</a:t>
            </a:r>
            <a:r>
              <a:rPr lang="zh-TW" altLang="zh-TW" sz="2800" b="1">
                <a:solidFill>
                  <a:srgbClr val="009900"/>
                </a:solidFill>
                <a:cs typeface="Times New Roman" panose="02020603050405020304" pitchFamily="18" charset="0"/>
              </a:rPr>
              <a:t>）規定機動車輛（汽車和火車等），在城鎮區的速限為「最高每小時</a:t>
            </a:r>
            <a:r>
              <a:rPr lang="en-US" altLang="zh-TW" sz="2800" b="1">
                <a:solidFill>
                  <a:srgbClr val="009900"/>
                </a:solidFill>
              </a:rPr>
              <a:t>3</a:t>
            </a:r>
            <a:r>
              <a:rPr lang="zh-TW" altLang="zh-TW" sz="2800" b="1">
                <a:solidFill>
                  <a:srgbClr val="009900"/>
                </a:solidFill>
                <a:cs typeface="Times New Roman" panose="02020603050405020304" pitchFamily="18" charset="0"/>
              </a:rPr>
              <a:t>公里」，而且其前方</a:t>
            </a:r>
            <a:r>
              <a:rPr lang="en-US" altLang="zh-TW" sz="2800" b="1">
                <a:solidFill>
                  <a:srgbClr val="009900"/>
                </a:solidFill>
              </a:rPr>
              <a:t>55</a:t>
            </a:r>
            <a:r>
              <a:rPr lang="zh-TW" altLang="zh-TW" sz="2800" b="1">
                <a:solidFill>
                  <a:srgbClr val="009900"/>
                </a:solidFill>
                <a:cs typeface="Times New Roman" panose="02020603050405020304" pitchFamily="18" charset="0"/>
              </a:rPr>
              <a:t>公尺處，要有人先行拿紅旗警示民眾，因為這些新科技讓人不安</a:t>
            </a:r>
            <a:endParaRPr lang="zh-TW" altLang="en-US">
              <a:solidFill>
                <a:srgbClr val="009900"/>
              </a:solidFill>
            </a:endParaRPr>
          </a:p>
        </p:txBody>
      </p:sp>
      <p:pic>
        <p:nvPicPr>
          <p:cNvPr id="13316" name="圖片 1">
            <a:extLst>
              <a:ext uri="{FF2B5EF4-FFF2-40B4-BE49-F238E27FC236}">
                <a16:creationId xmlns:a16="http://schemas.microsoft.com/office/drawing/2014/main" id="{8FC7A79B-798D-4C12-AA49-9E4204AF70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4149725"/>
            <a:ext cx="248602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標題 1">
            <a:extLst>
              <a:ext uri="{FF2B5EF4-FFF2-40B4-BE49-F238E27FC236}">
                <a16:creationId xmlns:a16="http://schemas.microsoft.com/office/drawing/2014/main" id="{050783AB-B668-43C5-ABCC-4ECAA9259E59}"/>
              </a:ext>
            </a:extLst>
          </p:cNvPr>
          <p:cNvSpPr>
            <a:spLocks noGrp="1"/>
          </p:cNvSpPr>
          <p:nvPr>
            <p:ph type="title"/>
          </p:nvPr>
        </p:nvSpPr>
        <p:spPr/>
        <p:txBody>
          <a:bodyPr/>
          <a:lstStyle/>
          <a:p>
            <a:r>
              <a:rPr lang="zh-TW" altLang="en-US" sz="6600" b="1">
                <a:solidFill>
                  <a:srgbClr val="3333FF"/>
                </a:solidFill>
              </a:rPr>
              <a:t>各式遐想推波助瀾</a:t>
            </a:r>
            <a:r>
              <a:rPr lang="en-US" altLang="zh-TW" sz="6600" b="1">
                <a:solidFill>
                  <a:srgbClr val="3333FF"/>
                </a:solidFill>
              </a:rPr>
              <a:t>-1</a:t>
            </a:r>
            <a:endParaRPr lang="zh-TW" altLang="en-US" sz="6600" b="1">
              <a:solidFill>
                <a:srgbClr val="3333FF"/>
              </a:solidFill>
            </a:endParaRPr>
          </a:p>
        </p:txBody>
      </p:sp>
      <p:sp>
        <p:nvSpPr>
          <p:cNvPr id="14339" name="內容版面配置區 2">
            <a:extLst>
              <a:ext uri="{FF2B5EF4-FFF2-40B4-BE49-F238E27FC236}">
                <a16:creationId xmlns:a16="http://schemas.microsoft.com/office/drawing/2014/main" id="{2E9EACC1-DA53-41BE-A881-1099EABD29E2}"/>
              </a:ext>
            </a:extLst>
          </p:cNvPr>
          <p:cNvSpPr>
            <a:spLocks noGrp="1"/>
          </p:cNvSpPr>
          <p:nvPr>
            <p:ph idx="1"/>
          </p:nvPr>
        </p:nvSpPr>
        <p:spPr/>
        <p:txBody>
          <a:bodyPr/>
          <a:lstStyle/>
          <a:p>
            <a:r>
              <a:rPr lang="en-US" altLang="zh-TW" sz="2800" b="1">
                <a:solidFill>
                  <a:srgbClr val="009900"/>
                </a:solidFill>
              </a:rPr>
              <a:t>1945</a:t>
            </a:r>
            <a:r>
              <a:rPr lang="zh-TW" altLang="en-US" sz="2800" b="1">
                <a:solidFill>
                  <a:srgbClr val="009900"/>
                </a:solidFill>
              </a:rPr>
              <a:t>年，美國原子彈「曼哈頓計劃」實驗室主任歐本海默（</a:t>
            </a:r>
            <a:r>
              <a:rPr lang="en-US" altLang="zh-TW" sz="2800" b="1">
                <a:solidFill>
                  <a:srgbClr val="009900"/>
                </a:solidFill>
              </a:rPr>
              <a:t>Julius Oppenheimer</a:t>
            </a:r>
            <a:r>
              <a:rPr lang="zh-TW" altLang="en-US" sz="2800" b="1">
                <a:solidFill>
                  <a:srgbClr val="009900"/>
                </a:solidFill>
              </a:rPr>
              <a:t>），看到引爆時，閃耀光芒與巨型蘑菇狀雲，想起印度</a:t>
            </a:r>
            <a:r>
              <a:rPr lang="en-US" altLang="zh-TW" sz="2800" b="1">
                <a:solidFill>
                  <a:srgbClr val="009900"/>
                </a:solidFill>
              </a:rPr>
              <a:t>《</a:t>
            </a:r>
            <a:r>
              <a:rPr lang="zh-TW" altLang="en-US" sz="2800" b="1">
                <a:solidFill>
                  <a:srgbClr val="009900"/>
                </a:solidFill>
              </a:rPr>
              <a:t>摩珂婆羅多經</a:t>
            </a:r>
            <a:r>
              <a:rPr lang="en-US" altLang="zh-TW" sz="2800" b="1">
                <a:solidFill>
                  <a:srgbClr val="009900"/>
                </a:solidFill>
              </a:rPr>
              <a:t>》</a:t>
            </a:r>
            <a:r>
              <a:rPr lang="zh-TW" altLang="en-US" sz="2800" b="1">
                <a:solidFill>
                  <a:srgbClr val="009900"/>
                </a:solidFill>
              </a:rPr>
              <a:t>的「漫天奇光異彩，猶如聖靈逞威，祇有千個太陽，始能與它爭輝」</a:t>
            </a:r>
            <a:endParaRPr lang="en-US" altLang="zh-TW" sz="2800" b="1">
              <a:solidFill>
                <a:srgbClr val="009900"/>
              </a:solidFill>
            </a:endParaRPr>
          </a:p>
        </p:txBody>
      </p:sp>
      <p:pic>
        <p:nvPicPr>
          <p:cNvPr id="14340" name="圖片 1">
            <a:extLst>
              <a:ext uri="{FF2B5EF4-FFF2-40B4-BE49-F238E27FC236}">
                <a16:creationId xmlns:a16="http://schemas.microsoft.com/office/drawing/2014/main" id="{B0956B85-C902-45F6-B648-AE5829010B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2313" y="4375150"/>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標題 1">
            <a:extLst>
              <a:ext uri="{FF2B5EF4-FFF2-40B4-BE49-F238E27FC236}">
                <a16:creationId xmlns:a16="http://schemas.microsoft.com/office/drawing/2014/main" id="{21969A5C-AC66-4305-B9F6-522F6D8AB99A}"/>
              </a:ext>
            </a:extLst>
          </p:cNvPr>
          <p:cNvSpPr>
            <a:spLocks noGrp="1"/>
          </p:cNvSpPr>
          <p:nvPr>
            <p:ph type="title"/>
          </p:nvPr>
        </p:nvSpPr>
        <p:spPr/>
        <p:txBody>
          <a:bodyPr/>
          <a:lstStyle/>
          <a:p>
            <a:r>
              <a:rPr lang="zh-TW" altLang="en-US" sz="6600" b="1">
                <a:solidFill>
                  <a:srgbClr val="3333FF"/>
                </a:solidFill>
              </a:rPr>
              <a:t>各式遐想推波助瀾</a:t>
            </a:r>
            <a:r>
              <a:rPr lang="en-US" altLang="zh-TW" sz="6600" b="1">
                <a:solidFill>
                  <a:srgbClr val="3333FF"/>
                </a:solidFill>
              </a:rPr>
              <a:t>-2</a:t>
            </a:r>
            <a:endParaRPr lang="zh-TW" altLang="en-US"/>
          </a:p>
        </p:txBody>
      </p:sp>
      <p:sp>
        <p:nvSpPr>
          <p:cNvPr id="15363" name="內容版面配置區 2">
            <a:extLst>
              <a:ext uri="{FF2B5EF4-FFF2-40B4-BE49-F238E27FC236}">
                <a16:creationId xmlns:a16="http://schemas.microsoft.com/office/drawing/2014/main" id="{91E0171E-3077-4BEC-8E4B-EAB7FF8085B9}"/>
              </a:ext>
            </a:extLst>
          </p:cNvPr>
          <p:cNvSpPr>
            <a:spLocks noGrp="1"/>
          </p:cNvSpPr>
          <p:nvPr>
            <p:ph idx="1"/>
          </p:nvPr>
        </p:nvSpPr>
        <p:spPr/>
        <p:txBody>
          <a:bodyPr/>
          <a:lstStyle/>
          <a:p>
            <a:r>
              <a:rPr lang="zh-TW" altLang="en-US" b="1">
                <a:solidFill>
                  <a:srgbClr val="009900"/>
                </a:solidFill>
              </a:rPr>
              <a:t>此種遐想還導致日後有人出書</a:t>
            </a:r>
            <a:r>
              <a:rPr lang="en-US" altLang="zh-TW" b="1">
                <a:solidFill>
                  <a:srgbClr val="009900"/>
                </a:solidFill>
              </a:rPr>
              <a:t>《</a:t>
            </a:r>
            <a:r>
              <a:rPr lang="zh-TW" altLang="en-US" b="1">
                <a:solidFill>
                  <a:srgbClr val="009900"/>
                </a:solidFill>
              </a:rPr>
              <a:t>比千個太陽還亮</a:t>
            </a:r>
            <a:r>
              <a:rPr lang="en-US" altLang="zh-TW" b="1">
                <a:solidFill>
                  <a:srgbClr val="009900"/>
                </a:solidFill>
              </a:rPr>
              <a:t>》</a:t>
            </a:r>
            <a:r>
              <a:rPr lang="zh-TW" altLang="en-US" b="1">
                <a:solidFill>
                  <a:srgbClr val="009900"/>
                </a:solidFill>
              </a:rPr>
              <a:t>。另外，在戲劇</a:t>
            </a:r>
            <a:r>
              <a:rPr lang="en-US" altLang="zh-TW" b="1">
                <a:solidFill>
                  <a:srgbClr val="009900"/>
                </a:solidFill>
              </a:rPr>
              <a:t>《</a:t>
            </a:r>
            <a:r>
              <a:rPr lang="zh-TW" altLang="en-US" b="1">
                <a:solidFill>
                  <a:srgbClr val="009900"/>
                </a:solidFill>
              </a:rPr>
              <a:t>原子博士</a:t>
            </a:r>
            <a:r>
              <a:rPr lang="en-US" altLang="zh-TW" b="1">
                <a:solidFill>
                  <a:srgbClr val="009900"/>
                </a:solidFill>
              </a:rPr>
              <a:t>》</a:t>
            </a:r>
            <a:r>
              <a:rPr lang="zh-TW" altLang="en-US" b="1">
                <a:solidFill>
                  <a:srgbClr val="009900"/>
                </a:solidFill>
              </a:rPr>
              <a:t>中，歐本海默下跪搥胸，哭喊死亡、摧毀、詛咒</a:t>
            </a:r>
            <a:endParaRPr lang="en-US" altLang="zh-TW" b="1">
              <a:solidFill>
                <a:srgbClr val="009900"/>
              </a:solidFill>
            </a:endParaRPr>
          </a:p>
          <a:p>
            <a:endParaRPr lang="zh-TW" altLang="en-US"/>
          </a:p>
        </p:txBody>
      </p:sp>
      <p:pic>
        <p:nvPicPr>
          <p:cNvPr id="15364" name="圖片 1">
            <a:extLst>
              <a:ext uri="{FF2B5EF4-FFF2-40B4-BE49-F238E27FC236}">
                <a16:creationId xmlns:a16="http://schemas.microsoft.com/office/drawing/2014/main" id="{32D827A2-052E-4C46-8387-8CBE374D36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4060825"/>
            <a:ext cx="2547938"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1">
            <a:extLst>
              <a:ext uri="{FF2B5EF4-FFF2-40B4-BE49-F238E27FC236}">
                <a16:creationId xmlns:a16="http://schemas.microsoft.com/office/drawing/2014/main" id="{B6539460-1667-4A8A-899F-C98886D7AF0A}"/>
              </a:ext>
            </a:extLst>
          </p:cNvPr>
          <p:cNvSpPr>
            <a:spLocks noGrp="1"/>
          </p:cNvSpPr>
          <p:nvPr>
            <p:ph type="title"/>
          </p:nvPr>
        </p:nvSpPr>
        <p:spPr/>
        <p:txBody>
          <a:bodyPr/>
          <a:lstStyle/>
          <a:p>
            <a:r>
              <a:rPr lang="zh-TW" altLang="en-US" sz="6600" b="1">
                <a:solidFill>
                  <a:srgbClr val="3333FF"/>
                </a:solidFill>
              </a:rPr>
              <a:t>各式遐想推波助瀾</a:t>
            </a:r>
            <a:r>
              <a:rPr lang="en-US" altLang="zh-TW" sz="6600" b="1">
                <a:solidFill>
                  <a:srgbClr val="3333FF"/>
                </a:solidFill>
              </a:rPr>
              <a:t>-3</a:t>
            </a:r>
            <a:endParaRPr lang="zh-TW" altLang="en-US"/>
          </a:p>
        </p:txBody>
      </p:sp>
      <p:sp>
        <p:nvSpPr>
          <p:cNvPr id="16387" name="內容版面配置區 2">
            <a:extLst>
              <a:ext uri="{FF2B5EF4-FFF2-40B4-BE49-F238E27FC236}">
                <a16:creationId xmlns:a16="http://schemas.microsoft.com/office/drawing/2014/main" id="{B1F6D90B-0B54-4F45-864D-A1CE95AC3507}"/>
              </a:ext>
            </a:extLst>
          </p:cNvPr>
          <p:cNvSpPr>
            <a:spLocks noGrp="1"/>
          </p:cNvSpPr>
          <p:nvPr>
            <p:ph idx="1"/>
          </p:nvPr>
        </p:nvSpPr>
        <p:spPr/>
        <p:txBody>
          <a:bodyPr/>
          <a:lstStyle/>
          <a:p>
            <a:r>
              <a:rPr lang="zh-TW" altLang="en-US" b="1">
                <a:solidFill>
                  <a:srgbClr val="009900"/>
                </a:solidFill>
              </a:rPr>
              <a:t>首次原爆於廣島後，日本還不投降，美軍有必要威脅日本「核彈可怕」如「浮士德交易」（</a:t>
            </a:r>
            <a:r>
              <a:rPr lang="en-US" altLang="zh-TW" b="1">
                <a:solidFill>
                  <a:srgbClr val="009900"/>
                </a:solidFill>
              </a:rPr>
              <a:t>Faustian bargain</a:t>
            </a:r>
            <a:r>
              <a:rPr lang="zh-TW" altLang="en-US" b="1">
                <a:solidFill>
                  <a:srgbClr val="009900"/>
                </a:solidFill>
              </a:rPr>
              <a:t>），若出錯就入魔鬼手中</a:t>
            </a:r>
          </a:p>
          <a:p>
            <a:endParaRPr lang="zh-TW" altLang="en-US"/>
          </a:p>
        </p:txBody>
      </p:sp>
      <p:pic>
        <p:nvPicPr>
          <p:cNvPr id="16388" name="圖片 1">
            <a:extLst>
              <a:ext uri="{FF2B5EF4-FFF2-40B4-BE49-F238E27FC236}">
                <a16:creationId xmlns:a16="http://schemas.microsoft.com/office/drawing/2014/main" id="{5FDA8104-B57D-4057-BDD8-A5C780A44CF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4613275"/>
            <a:ext cx="285750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a:extLst>
              <a:ext uri="{FF2B5EF4-FFF2-40B4-BE49-F238E27FC236}">
                <a16:creationId xmlns:a16="http://schemas.microsoft.com/office/drawing/2014/main" id="{D2E14875-2801-42DF-A3C0-72C73AE11032}"/>
              </a:ext>
            </a:extLst>
          </p:cNvPr>
          <p:cNvSpPr>
            <a:spLocks noGrp="1"/>
          </p:cNvSpPr>
          <p:nvPr>
            <p:ph type="title"/>
          </p:nvPr>
        </p:nvSpPr>
        <p:spPr/>
        <p:txBody>
          <a:bodyPr/>
          <a:lstStyle/>
          <a:p>
            <a:r>
              <a:rPr lang="zh-TW" altLang="en-US" sz="6600" b="1">
                <a:solidFill>
                  <a:srgbClr val="3333FF"/>
                </a:solidFill>
              </a:rPr>
              <a:t>科學家的人文考量</a:t>
            </a:r>
          </a:p>
        </p:txBody>
      </p:sp>
      <p:sp>
        <p:nvSpPr>
          <p:cNvPr id="17411" name="內容版面配置區 2">
            <a:extLst>
              <a:ext uri="{FF2B5EF4-FFF2-40B4-BE49-F238E27FC236}">
                <a16:creationId xmlns:a16="http://schemas.microsoft.com/office/drawing/2014/main" id="{341D37E7-256E-45B9-8773-10C8A18260E8}"/>
              </a:ext>
            </a:extLst>
          </p:cNvPr>
          <p:cNvSpPr>
            <a:spLocks noGrp="1"/>
          </p:cNvSpPr>
          <p:nvPr>
            <p:ph idx="1"/>
          </p:nvPr>
        </p:nvSpPr>
        <p:spPr/>
        <p:txBody>
          <a:bodyPr/>
          <a:lstStyle/>
          <a:p>
            <a:r>
              <a:rPr lang="zh-TW" altLang="en-US" sz="2800" b="1">
                <a:solidFill>
                  <a:srgbClr val="009900"/>
                </a:solidFill>
              </a:rPr>
              <a:t>美國刻意將原子彈在日本的引爆點，高於地面</a:t>
            </a:r>
            <a:r>
              <a:rPr lang="en-US" altLang="zh-TW" sz="2800" b="1">
                <a:solidFill>
                  <a:srgbClr val="009900"/>
                </a:solidFill>
              </a:rPr>
              <a:t>6</a:t>
            </a:r>
            <a:r>
              <a:rPr lang="zh-TW" altLang="en-US" sz="2800" b="1">
                <a:solidFill>
                  <a:srgbClr val="009900"/>
                </a:solidFill>
              </a:rPr>
              <a:t>百公尺</a:t>
            </a:r>
            <a:r>
              <a:rPr lang="zh-TW" altLang="en-US" sz="2000" b="1">
                <a:solidFill>
                  <a:srgbClr val="009900"/>
                </a:solidFill>
              </a:rPr>
              <a:t>，絕大多數核分裂產物，被爆炸熱與力衝到大氣上層，等它們降到地面時，放射性幾已銳變消失</a:t>
            </a:r>
            <a:endParaRPr lang="en-US" altLang="zh-TW" sz="2000" b="1">
              <a:solidFill>
                <a:srgbClr val="009900"/>
              </a:solidFill>
            </a:endParaRPr>
          </a:p>
          <a:p>
            <a:r>
              <a:rPr lang="zh-TW" altLang="en-US" sz="2800" b="1">
                <a:solidFill>
                  <a:srgbClr val="009900"/>
                </a:solidFill>
              </a:rPr>
              <a:t>預測未來大量輻射死亡與致癌，均無實現</a:t>
            </a:r>
            <a:r>
              <a:rPr lang="zh-TW" altLang="en-US" sz="1800" b="1">
                <a:solidFill>
                  <a:srgbClr val="009900"/>
                </a:solidFill>
              </a:rPr>
              <a:t>，例如，</a:t>
            </a:r>
            <a:r>
              <a:rPr lang="en-US" altLang="zh-TW" sz="1800" b="1">
                <a:solidFill>
                  <a:srgbClr val="009900"/>
                </a:solidFill>
              </a:rPr>
              <a:t>20</a:t>
            </a:r>
            <a:r>
              <a:rPr lang="zh-TW" altLang="en-US" sz="1800" b="1">
                <a:solidFill>
                  <a:srgbClr val="009900"/>
                </a:solidFill>
              </a:rPr>
              <a:t>萬倖存者的子女並無遺傳效應（受輻射者生下畸形小孩等），因妊娠期間胚胎自行修復</a:t>
            </a:r>
          </a:p>
        </p:txBody>
      </p:sp>
      <p:pic>
        <p:nvPicPr>
          <p:cNvPr id="17412" name="圖片 1">
            <a:extLst>
              <a:ext uri="{FF2B5EF4-FFF2-40B4-BE49-F238E27FC236}">
                <a16:creationId xmlns:a16="http://schemas.microsoft.com/office/drawing/2014/main" id="{6A2554FD-F558-4BB5-A575-E885D0B4EA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4365625"/>
            <a:ext cx="24669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a:extLst>
              <a:ext uri="{FF2B5EF4-FFF2-40B4-BE49-F238E27FC236}">
                <a16:creationId xmlns:a16="http://schemas.microsoft.com/office/drawing/2014/main" id="{68E2FF52-C312-4CBA-9857-0AA2AE1A7D7B}"/>
              </a:ext>
            </a:extLst>
          </p:cNvPr>
          <p:cNvSpPr>
            <a:spLocks noGrp="1"/>
          </p:cNvSpPr>
          <p:nvPr>
            <p:ph type="title"/>
          </p:nvPr>
        </p:nvSpPr>
        <p:spPr/>
        <p:txBody>
          <a:bodyPr/>
          <a:lstStyle/>
          <a:p>
            <a:r>
              <a:rPr lang="zh-TW" altLang="en-US" sz="8800" b="1">
                <a:solidFill>
                  <a:srgbClr val="3333FF"/>
                </a:solidFill>
              </a:rPr>
              <a:t>尊重專業</a:t>
            </a:r>
            <a:r>
              <a:rPr lang="en-US" altLang="zh-TW" sz="8800" b="1">
                <a:solidFill>
                  <a:srgbClr val="3333FF"/>
                </a:solidFill>
              </a:rPr>
              <a:t>-1</a:t>
            </a:r>
            <a:endParaRPr lang="zh-TW" altLang="en-US" sz="8800" b="1">
              <a:solidFill>
                <a:srgbClr val="3333FF"/>
              </a:solidFill>
            </a:endParaRPr>
          </a:p>
        </p:txBody>
      </p:sp>
      <p:sp>
        <p:nvSpPr>
          <p:cNvPr id="18435" name="內容版面配置區 2">
            <a:extLst>
              <a:ext uri="{FF2B5EF4-FFF2-40B4-BE49-F238E27FC236}">
                <a16:creationId xmlns:a16="http://schemas.microsoft.com/office/drawing/2014/main" id="{5B81495D-F442-4D1B-AFDF-2C277C5B3664}"/>
              </a:ext>
            </a:extLst>
          </p:cNvPr>
          <p:cNvSpPr>
            <a:spLocks noGrp="1"/>
          </p:cNvSpPr>
          <p:nvPr>
            <p:ph idx="1"/>
          </p:nvPr>
        </p:nvSpPr>
        <p:spPr/>
        <p:txBody>
          <a:bodyPr/>
          <a:lstStyle/>
          <a:p>
            <a:r>
              <a:rPr lang="zh-TW" altLang="en-US" sz="2800" b="1">
                <a:solidFill>
                  <a:srgbClr val="009900"/>
                </a:solidFill>
              </a:rPr>
              <a:t>若民眾並非專家，要他們對困難複雜的科技問題提供建議，豈不就像到咖啡店問侍者（而非心臟專家），你的心臟需何種治療</a:t>
            </a:r>
            <a:r>
              <a:rPr lang="en-US" altLang="zh-TW" sz="2800" b="1">
                <a:solidFill>
                  <a:srgbClr val="009900"/>
                </a:solidFill>
              </a:rPr>
              <a:t>?</a:t>
            </a:r>
            <a:r>
              <a:rPr lang="zh-TW" altLang="en-US" sz="2800" b="1">
                <a:solidFill>
                  <a:srgbClr val="009900"/>
                </a:solidFill>
              </a:rPr>
              <a:t>冠狀動脈手術或服藥？</a:t>
            </a:r>
            <a:r>
              <a:rPr lang="zh-TW" altLang="en-US" sz="1800" b="1"/>
              <a:t>── 密勒（</a:t>
            </a:r>
            <a:r>
              <a:rPr lang="en-US" altLang="zh-TW" sz="1800" b="1"/>
              <a:t>Henry Miller</a:t>
            </a:r>
            <a:r>
              <a:rPr lang="zh-TW" altLang="en-US" sz="1800" b="1"/>
              <a:t>），美國史坦福科學家</a:t>
            </a:r>
            <a:endParaRPr lang="en-US" altLang="zh-TW" sz="1800" b="1"/>
          </a:p>
          <a:p>
            <a:r>
              <a:rPr lang="zh-TW" altLang="en-US" sz="2800" b="1">
                <a:solidFill>
                  <a:srgbClr val="009900"/>
                </a:solidFill>
              </a:rPr>
              <a:t>台灣醫界大多數反核</a:t>
            </a:r>
            <a:r>
              <a:rPr lang="zh-TW" altLang="en-US" sz="1800" b="1">
                <a:solidFill>
                  <a:srgbClr val="000000"/>
                </a:solidFill>
              </a:rPr>
              <a:t>── </a:t>
            </a:r>
            <a:r>
              <a:rPr lang="en-US" altLang="zh-TW" sz="1800" b="1">
                <a:solidFill>
                  <a:srgbClr val="000000"/>
                </a:solidFill>
              </a:rPr>
              <a:t>2016</a:t>
            </a:r>
            <a:r>
              <a:rPr lang="zh-TW" altLang="en-US" sz="1800" b="1">
                <a:solidFill>
                  <a:srgbClr val="000000"/>
                </a:solidFill>
              </a:rPr>
              <a:t>年，小兒科醫師王見豐</a:t>
            </a:r>
            <a:endParaRPr lang="zh-TW" altLang="en-US" sz="2800" b="1">
              <a:solidFill>
                <a:srgbClr val="009900"/>
              </a:solidFill>
            </a:endParaRPr>
          </a:p>
          <a:p>
            <a:endParaRPr lang="zh-TW" altLang="en-US"/>
          </a:p>
          <a:p>
            <a:endParaRPr lang="zh-TW" altLang="en-US"/>
          </a:p>
        </p:txBody>
      </p:sp>
      <p:pic>
        <p:nvPicPr>
          <p:cNvPr id="18436" name="圖片 1">
            <a:extLst>
              <a:ext uri="{FF2B5EF4-FFF2-40B4-BE49-F238E27FC236}">
                <a16:creationId xmlns:a16="http://schemas.microsoft.com/office/drawing/2014/main" id="{6AD429A5-BC49-441D-9206-0EFFF178AB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4581525"/>
            <a:ext cx="20002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a:extLst>
              <a:ext uri="{FF2B5EF4-FFF2-40B4-BE49-F238E27FC236}">
                <a16:creationId xmlns:a16="http://schemas.microsoft.com/office/drawing/2014/main" id="{CA934BE9-F730-497F-A429-D30F72876551}"/>
              </a:ext>
            </a:extLst>
          </p:cNvPr>
          <p:cNvSpPr>
            <a:spLocks noGrp="1"/>
          </p:cNvSpPr>
          <p:nvPr>
            <p:ph type="title"/>
          </p:nvPr>
        </p:nvSpPr>
        <p:spPr/>
        <p:txBody>
          <a:bodyPr/>
          <a:lstStyle/>
          <a:p>
            <a:r>
              <a:rPr lang="zh-TW" altLang="en-US" sz="8800" b="1">
                <a:solidFill>
                  <a:srgbClr val="3333FF"/>
                </a:solidFill>
              </a:rPr>
              <a:t>尊重專業</a:t>
            </a:r>
            <a:r>
              <a:rPr lang="en-US" altLang="zh-TW" sz="8800" b="1">
                <a:solidFill>
                  <a:srgbClr val="3333FF"/>
                </a:solidFill>
              </a:rPr>
              <a:t>-2</a:t>
            </a:r>
            <a:endParaRPr lang="zh-TW" altLang="en-US"/>
          </a:p>
        </p:txBody>
      </p:sp>
      <p:sp>
        <p:nvSpPr>
          <p:cNvPr id="19459" name="內容版面配置區 2">
            <a:extLst>
              <a:ext uri="{FF2B5EF4-FFF2-40B4-BE49-F238E27FC236}">
                <a16:creationId xmlns:a16="http://schemas.microsoft.com/office/drawing/2014/main" id="{895C100E-31A6-46B5-BC4B-47FFA2315080}"/>
              </a:ext>
            </a:extLst>
          </p:cNvPr>
          <p:cNvSpPr>
            <a:spLocks noGrp="1"/>
          </p:cNvSpPr>
          <p:nvPr>
            <p:ph idx="1"/>
          </p:nvPr>
        </p:nvSpPr>
        <p:spPr/>
        <p:txBody>
          <a:bodyPr/>
          <a:lstStyle/>
          <a:p>
            <a:r>
              <a:rPr lang="zh-TW" altLang="en-US" sz="2800" b="1">
                <a:solidFill>
                  <a:srgbClr val="009900"/>
                </a:solidFill>
              </a:rPr>
              <a:t>有醫療問題應該詢問醫療人員，若你去問一位石器時代的巫師，如何治療白內障手術，她只可能認為眼科醫師是要挖掉眼珠子，多半還會取走靈魂。對核電有疑慮，至少該聽聽真正的核能專家怎麼說，再自己理性判斷</a:t>
            </a:r>
          </a:p>
        </p:txBody>
      </p:sp>
      <p:pic>
        <p:nvPicPr>
          <p:cNvPr id="19460" name="圖片 1">
            <a:extLst>
              <a:ext uri="{FF2B5EF4-FFF2-40B4-BE49-F238E27FC236}">
                <a16:creationId xmlns:a16="http://schemas.microsoft.com/office/drawing/2014/main" id="{0031D6BE-2117-430F-981C-3397055FD6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4508500"/>
            <a:ext cx="2638425"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標題 1">
            <a:extLst>
              <a:ext uri="{FF2B5EF4-FFF2-40B4-BE49-F238E27FC236}">
                <a16:creationId xmlns:a16="http://schemas.microsoft.com/office/drawing/2014/main" id="{BEC2F6B5-8CF7-4CB1-8743-3E00B841DFF0}"/>
              </a:ext>
            </a:extLst>
          </p:cNvPr>
          <p:cNvSpPr>
            <a:spLocks noGrp="1"/>
          </p:cNvSpPr>
          <p:nvPr>
            <p:ph type="title"/>
          </p:nvPr>
        </p:nvSpPr>
        <p:spPr/>
        <p:txBody>
          <a:bodyPr/>
          <a:lstStyle/>
          <a:p>
            <a:r>
              <a:rPr lang="zh-TW" altLang="en-US" sz="8800" b="1">
                <a:solidFill>
                  <a:srgbClr val="3333FF"/>
                </a:solidFill>
              </a:rPr>
              <a:t>尊重專業</a:t>
            </a:r>
            <a:r>
              <a:rPr lang="en-US" altLang="zh-TW" sz="8800" b="1">
                <a:solidFill>
                  <a:srgbClr val="3333FF"/>
                </a:solidFill>
              </a:rPr>
              <a:t>-3</a:t>
            </a:r>
            <a:endParaRPr lang="zh-TW" altLang="en-US"/>
          </a:p>
        </p:txBody>
      </p:sp>
      <p:sp>
        <p:nvSpPr>
          <p:cNvPr id="20483" name="內容版面配置區 2">
            <a:extLst>
              <a:ext uri="{FF2B5EF4-FFF2-40B4-BE49-F238E27FC236}">
                <a16:creationId xmlns:a16="http://schemas.microsoft.com/office/drawing/2014/main" id="{10760AF0-8601-4C2A-A66F-4516059F176F}"/>
              </a:ext>
            </a:extLst>
          </p:cNvPr>
          <p:cNvSpPr>
            <a:spLocks noGrp="1"/>
          </p:cNvSpPr>
          <p:nvPr>
            <p:ph idx="1"/>
          </p:nvPr>
        </p:nvSpPr>
        <p:spPr/>
        <p:txBody>
          <a:bodyPr/>
          <a:lstStyle/>
          <a:p>
            <a:r>
              <a:rPr lang="zh-TW" altLang="en-US" sz="2800" b="1">
                <a:solidFill>
                  <a:srgbClr val="009900"/>
                </a:solidFill>
              </a:rPr>
              <a:t>以前人云亦云，又是多麼無知。自從表態擁核以來，我就在同學、同業中成為少數的怪咖。這並不意外，自己先前就是那麼封閉，卻又自以為是。值得慶幸的是，總算在五十歲之前，跨出了解的第一步，真有朝聞夕死的喜悅</a:t>
            </a:r>
          </a:p>
        </p:txBody>
      </p:sp>
      <p:pic>
        <p:nvPicPr>
          <p:cNvPr id="20484" name="圖片 1">
            <a:extLst>
              <a:ext uri="{FF2B5EF4-FFF2-40B4-BE49-F238E27FC236}">
                <a16:creationId xmlns:a16="http://schemas.microsoft.com/office/drawing/2014/main" id="{5384B507-512A-496E-A6B5-D3F31F27E2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4508500"/>
            <a:ext cx="21050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標題 1">
            <a:extLst>
              <a:ext uri="{FF2B5EF4-FFF2-40B4-BE49-F238E27FC236}">
                <a16:creationId xmlns:a16="http://schemas.microsoft.com/office/drawing/2014/main" id="{4AAAC587-C3F7-4A95-AE7D-A3A9C9AAC7DC}"/>
              </a:ext>
            </a:extLst>
          </p:cNvPr>
          <p:cNvSpPr>
            <a:spLocks noGrp="1"/>
          </p:cNvSpPr>
          <p:nvPr>
            <p:ph type="title"/>
          </p:nvPr>
        </p:nvSpPr>
        <p:spPr/>
        <p:txBody>
          <a:bodyPr/>
          <a:lstStyle/>
          <a:p>
            <a:r>
              <a:rPr lang="zh-TW" altLang="en-US" sz="8800" b="1">
                <a:solidFill>
                  <a:srgbClr val="3333FF"/>
                </a:solidFill>
              </a:rPr>
              <a:t>尊重專業</a:t>
            </a:r>
            <a:r>
              <a:rPr lang="en-US" altLang="zh-TW" sz="8800" b="1">
                <a:solidFill>
                  <a:srgbClr val="3333FF"/>
                </a:solidFill>
              </a:rPr>
              <a:t>-4</a:t>
            </a:r>
            <a:endParaRPr lang="zh-TW" altLang="en-US"/>
          </a:p>
        </p:txBody>
      </p:sp>
      <p:sp>
        <p:nvSpPr>
          <p:cNvPr id="21507" name="內容版面配置區 2">
            <a:extLst>
              <a:ext uri="{FF2B5EF4-FFF2-40B4-BE49-F238E27FC236}">
                <a16:creationId xmlns:a16="http://schemas.microsoft.com/office/drawing/2014/main" id="{ED99C29B-B172-4863-9C02-0D1054360821}"/>
              </a:ext>
            </a:extLst>
          </p:cNvPr>
          <p:cNvSpPr>
            <a:spLocks noGrp="1"/>
          </p:cNvSpPr>
          <p:nvPr>
            <p:ph idx="1"/>
          </p:nvPr>
        </p:nvSpPr>
        <p:spPr/>
        <p:txBody>
          <a:bodyPr/>
          <a:lstStyle/>
          <a:p>
            <a:r>
              <a:rPr lang="zh-TW" altLang="en-US" sz="2800" b="1">
                <a:solidFill>
                  <a:srgbClr val="009900"/>
                </a:solidFill>
              </a:rPr>
              <a:t>反核者動不動就說要非核廢核，讓核能從業人員情何以堪？</a:t>
            </a:r>
            <a:endParaRPr lang="en-US" altLang="zh-TW" sz="2800" b="1">
              <a:solidFill>
                <a:srgbClr val="009900"/>
              </a:solidFill>
            </a:endParaRPr>
          </a:p>
          <a:p>
            <a:r>
              <a:rPr lang="zh-TW" altLang="en-US" sz="2800" b="1">
                <a:solidFill>
                  <a:srgbClr val="009900"/>
                </a:solidFill>
              </a:rPr>
              <a:t>原本自以為從事利國利民的工作，卻聽到核能與罪惡畫上等號，工作人員似在從事一項違背良心的職業</a:t>
            </a:r>
          </a:p>
        </p:txBody>
      </p:sp>
      <p:pic>
        <p:nvPicPr>
          <p:cNvPr id="21508" name="圖片 1">
            <a:extLst>
              <a:ext uri="{FF2B5EF4-FFF2-40B4-BE49-F238E27FC236}">
                <a16:creationId xmlns:a16="http://schemas.microsoft.com/office/drawing/2014/main" id="{2B871B6F-9701-4F43-8065-2EF130B6C4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4437063"/>
            <a:ext cx="26670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a:extLst>
              <a:ext uri="{FF2B5EF4-FFF2-40B4-BE49-F238E27FC236}">
                <a16:creationId xmlns:a16="http://schemas.microsoft.com/office/drawing/2014/main" id="{83D5FE48-CED0-4317-9DC6-7D4BC027A1C9}"/>
              </a:ext>
            </a:extLst>
          </p:cNvPr>
          <p:cNvSpPr>
            <a:spLocks noGrp="1"/>
          </p:cNvSpPr>
          <p:nvPr>
            <p:ph type="title"/>
          </p:nvPr>
        </p:nvSpPr>
        <p:spPr/>
        <p:txBody>
          <a:bodyPr/>
          <a:lstStyle/>
          <a:p>
            <a:endParaRPr lang="zh-TW" altLang="en-US"/>
          </a:p>
        </p:txBody>
      </p:sp>
      <p:sp>
        <p:nvSpPr>
          <p:cNvPr id="4099" name="內容版面配置區 2">
            <a:extLst>
              <a:ext uri="{FF2B5EF4-FFF2-40B4-BE49-F238E27FC236}">
                <a16:creationId xmlns:a16="http://schemas.microsoft.com/office/drawing/2014/main" id="{E04B960C-A592-4CEF-ADAE-DE44A8759822}"/>
              </a:ext>
            </a:extLst>
          </p:cNvPr>
          <p:cNvSpPr>
            <a:spLocks noGrp="1"/>
          </p:cNvSpPr>
          <p:nvPr>
            <p:ph idx="1"/>
          </p:nvPr>
        </p:nvSpPr>
        <p:spPr/>
        <p:txBody>
          <a:bodyPr/>
          <a:lstStyle/>
          <a:p>
            <a:endParaRPr lang="zh-TW" altLang="en-US"/>
          </a:p>
        </p:txBody>
      </p:sp>
      <p:pic>
        <p:nvPicPr>
          <p:cNvPr id="4100" name="圖片 3">
            <a:extLst>
              <a:ext uri="{FF2B5EF4-FFF2-40B4-BE49-F238E27FC236}">
                <a16:creationId xmlns:a16="http://schemas.microsoft.com/office/drawing/2014/main" id="{8B9C00D2-D8EC-4637-8664-6D339028DD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7550" y="765175"/>
            <a:ext cx="7781925"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標題 1">
            <a:extLst>
              <a:ext uri="{FF2B5EF4-FFF2-40B4-BE49-F238E27FC236}">
                <a16:creationId xmlns:a16="http://schemas.microsoft.com/office/drawing/2014/main" id="{7EE62CC4-88EF-4B95-A7BF-5759E3DF79C7}"/>
              </a:ext>
            </a:extLst>
          </p:cNvPr>
          <p:cNvSpPr>
            <a:spLocks noGrp="1"/>
          </p:cNvSpPr>
          <p:nvPr>
            <p:ph type="title"/>
          </p:nvPr>
        </p:nvSpPr>
        <p:spPr/>
        <p:txBody>
          <a:bodyPr/>
          <a:lstStyle/>
          <a:p>
            <a:r>
              <a:rPr lang="zh-TW" altLang="en-US" sz="8800" b="1">
                <a:solidFill>
                  <a:srgbClr val="3333FF"/>
                </a:solidFill>
              </a:rPr>
              <a:t>尊重專業</a:t>
            </a:r>
            <a:r>
              <a:rPr lang="en-US" altLang="zh-TW" sz="8800" b="1">
                <a:solidFill>
                  <a:srgbClr val="3333FF"/>
                </a:solidFill>
              </a:rPr>
              <a:t>-5</a:t>
            </a:r>
            <a:endParaRPr lang="zh-TW" altLang="en-US"/>
          </a:p>
        </p:txBody>
      </p:sp>
      <p:sp>
        <p:nvSpPr>
          <p:cNvPr id="22531" name="內容版面配置區 2">
            <a:extLst>
              <a:ext uri="{FF2B5EF4-FFF2-40B4-BE49-F238E27FC236}">
                <a16:creationId xmlns:a16="http://schemas.microsoft.com/office/drawing/2014/main" id="{0318A1CC-8595-4FD9-997A-EB7EC4296738}"/>
              </a:ext>
            </a:extLst>
          </p:cNvPr>
          <p:cNvSpPr>
            <a:spLocks noGrp="1"/>
          </p:cNvSpPr>
          <p:nvPr>
            <p:ph idx="1"/>
          </p:nvPr>
        </p:nvSpPr>
        <p:spPr/>
        <p:txBody>
          <a:bodyPr/>
          <a:lstStyle/>
          <a:p>
            <a:r>
              <a:rPr lang="zh-TW" altLang="zh-TW" b="1">
                <a:solidFill>
                  <a:srgbClr val="009900"/>
                </a:solidFill>
                <a:ea typeface="標楷體" panose="03000509000000000000" pitchFamily="65" charset="-120"/>
                <a:cs typeface="Times New Roman" panose="02020603050405020304" pitchFamily="18" charset="0"/>
              </a:rPr>
              <a:t>核電安全是可以控制的，核廢料是可以處理的。</a:t>
            </a:r>
            <a:endParaRPr lang="en-US" altLang="zh-TW" b="1">
              <a:solidFill>
                <a:srgbClr val="009900"/>
              </a:solidFill>
              <a:latin typeface="Calibri" panose="020F0502020204030204" pitchFamily="34" charset="0"/>
              <a:ea typeface="標楷體" panose="03000509000000000000" pitchFamily="65" charset="-120"/>
              <a:cs typeface="Times New Roman" panose="02020603050405020304" pitchFamily="18" charset="0"/>
            </a:endParaRPr>
          </a:p>
          <a:p>
            <a:r>
              <a:rPr lang="zh-TW" altLang="zh-TW" sz="2400" b="1">
                <a:ea typeface="標楷體" panose="03000509000000000000" pitchFamily="65" charset="-120"/>
                <a:cs typeface="Times New Roman" panose="02020603050405020304" pitchFamily="18" charset="0"/>
              </a:rPr>
              <a:t>──</a:t>
            </a:r>
            <a:r>
              <a:rPr lang="zh-TW" altLang="zh-TW" sz="2400" b="1">
                <a:latin typeface="Calibri" panose="020F0502020204030204" pitchFamily="34" charset="0"/>
                <a:ea typeface="標楷體" panose="03000509000000000000" pitchFamily="65" charset="-120"/>
                <a:cs typeface="Times New Roman" panose="02020603050405020304" pitchFamily="18" charset="0"/>
              </a:rPr>
              <a:t> </a:t>
            </a:r>
            <a:r>
              <a:rPr lang="zh-TW" altLang="zh-TW" sz="2400" b="1">
                <a:ea typeface="標楷體" panose="03000509000000000000" pitchFamily="65" charset="-120"/>
                <a:cs typeface="Times New Roman" panose="02020603050405020304" pitchFamily="18" charset="0"/>
              </a:rPr>
              <a:t>朱棣文，美國前能源部長</a:t>
            </a:r>
            <a:endParaRPr lang="en-US" altLang="zh-TW" sz="2400" b="1">
              <a:latin typeface="Calibri" panose="020F0502020204030204" pitchFamily="34" charset="0"/>
              <a:ea typeface="標楷體" panose="03000509000000000000" pitchFamily="65" charset="-120"/>
              <a:cs typeface="Times New Roman" panose="02020603050405020304" pitchFamily="18" charset="0"/>
            </a:endParaRPr>
          </a:p>
          <a:p>
            <a:r>
              <a:rPr lang="en-US" altLang="zh-TW" sz="2400" b="1">
                <a:ea typeface="標楷體" panose="03000509000000000000" pitchFamily="65" charset="-120"/>
                <a:cs typeface="Times New Roman" panose="02020603050405020304" pitchFamily="18" charset="0"/>
              </a:rPr>
              <a:t>          1997</a:t>
            </a:r>
            <a:r>
              <a:rPr lang="zh-TW" altLang="zh-TW" sz="2400" b="1">
                <a:ea typeface="標楷體" panose="03000509000000000000" pitchFamily="65" charset="-120"/>
                <a:cs typeface="Times New Roman" panose="02020603050405020304" pitchFamily="18" charset="0"/>
              </a:rPr>
              <a:t>年諾貝爾物理獎得主</a:t>
            </a:r>
            <a:endParaRPr lang="zh-TW" altLang="zh-TW" sz="2400" b="1">
              <a:latin typeface="Calibri" panose="020F0502020204030204" pitchFamily="34" charset="0"/>
              <a:ea typeface="標楷體" panose="03000509000000000000" pitchFamily="65" charset="-120"/>
              <a:cs typeface="Times New Roman" panose="02020603050405020304" pitchFamily="18" charset="0"/>
            </a:endParaRPr>
          </a:p>
          <a:p>
            <a:endParaRPr lang="zh-TW" altLang="en-US">
              <a:ea typeface="標楷體" panose="03000509000000000000" pitchFamily="65" charset="-120"/>
              <a:cs typeface="Times New Roman" panose="02020603050405020304" pitchFamily="18" charset="0"/>
            </a:endParaRPr>
          </a:p>
        </p:txBody>
      </p:sp>
      <p:pic>
        <p:nvPicPr>
          <p:cNvPr id="22532" name="圖片 1">
            <a:extLst>
              <a:ext uri="{FF2B5EF4-FFF2-40B4-BE49-F238E27FC236}">
                <a16:creationId xmlns:a16="http://schemas.microsoft.com/office/drawing/2014/main" id="{8842FE5C-4005-4EBD-A518-9F5DDFA2BF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2708275"/>
            <a:ext cx="2130425" cy="37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標題 1">
            <a:extLst>
              <a:ext uri="{FF2B5EF4-FFF2-40B4-BE49-F238E27FC236}">
                <a16:creationId xmlns:a16="http://schemas.microsoft.com/office/drawing/2014/main" id="{0DF960CC-D88A-4BD4-8948-9F036FEF07A6}"/>
              </a:ext>
            </a:extLst>
          </p:cNvPr>
          <p:cNvSpPr>
            <a:spLocks noGrp="1"/>
          </p:cNvSpPr>
          <p:nvPr>
            <p:ph type="title"/>
          </p:nvPr>
        </p:nvSpPr>
        <p:spPr/>
        <p:txBody>
          <a:bodyPr/>
          <a:lstStyle/>
          <a:p>
            <a:r>
              <a:rPr lang="zh-TW" altLang="en-US" sz="8800" b="1">
                <a:solidFill>
                  <a:srgbClr val="3333FF"/>
                </a:solidFill>
              </a:rPr>
              <a:t>尊重專業</a:t>
            </a:r>
            <a:r>
              <a:rPr lang="en-US" altLang="zh-TW" sz="8800" b="1">
                <a:solidFill>
                  <a:srgbClr val="3333FF"/>
                </a:solidFill>
              </a:rPr>
              <a:t>-6</a:t>
            </a:r>
            <a:endParaRPr lang="zh-TW" altLang="en-US"/>
          </a:p>
        </p:txBody>
      </p:sp>
      <p:sp>
        <p:nvSpPr>
          <p:cNvPr id="23555" name="內容版面配置區 2">
            <a:extLst>
              <a:ext uri="{FF2B5EF4-FFF2-40B4-BE49-F238E27FC236}">
                <a16:creationId xmlns:a16="http://schemas.microsoft.com/office/drawing/2014/main" id="{6A759AC8-297D-4F19-81EA-02F724DF15B0}"/>
              </a:ext>
            </a:extLst>
          </p:cNvPr>
          <p:cNvSpPr>
            <a:spLocks noGrp="1"/>
          </p:cNvSpPr>
          <p:nvPr>
            <p:ph idx="1"/>
          </p:nvPr>
        </p:nvSpPr>
        <p:spPr/>
        <p:txBody>
          <a:bodyPr/>
          <a:lstStyle/>
          <a:p>
            <a:r>
              <a:rPr lang="en-US" altLang="zh-TW" sz="2800" b="1">
                <a:solidFill>
                  <a:srgbClr val="009900"/>
                </a:solidFill>
              </a:rPr>
              <a:t>3</a:t>
            </a:r>
            <a:r>
              <a:rPr lang="zh-TW" altLang="en-US" sz="2800" b="1">
                <a:solidFill>
                  <a:srgbClr val="009900"/>
                </a:solidFill>
              </a:rPr>
              <a:t>次嚴重事故，各國均記取教訓、改進，不只適用新電廠，也回溯舊電廠</a:t>
            </a:r>
          </a:p>
        </p:txBody>
      </p:sp>
      <p:pic>
        <p:nvPicPr>
          <p:cNvPr id="23556" name="圖片 1">
            <a:extLst>
              <a:ext uri="{FF2B5EF4-FFF2-40B4-BE49-F238E27FC236}">
                <a16:creationId xmlns:a16="http://schemas.microsoft.com/office/drawing/2014/main" id="{844F105D-123A-4D1B-ACE8-B850B9590D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3644900"/>
            <a:ext cx="28956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標題 1">
            <a:extLst>
              <a:ext uri="{FF2B5EF4-FFF2-40B4-BE49-F238E27FC236}">
                <a16:creationId xmlns:a16="http://schemas.microsoft.com/office/drawing/2014/main" id="{9445818B-8788-42C9-93E8-2E082C780F54}"/>
              </a:ext>
            </a:extLst>
          </p:cNvPr>
          <p:cNvSpPr>
            <a:spLocks noGrp="1"/>
          </p:cNvSpPr>
          <p:nvPr>
            <p:ph type="title"/>
          </p:nvPr>
        </p:nvSpPr>
        <p:spPr/>
        <p:txBody>
          <a:bodyPr/>
          <a:lstStyle/>
          <a:p>
            <a:r>
              <a:rPr lang="zh-TW" altLang="en-US" sz="8800" b="1">
                <a:solidFill>
                  <a:srgbClr val="3333FF"/>
                </a:solidFill>
              </a:rPr>
              <a:t>尊重專業</a:t>
            </a:r>
            <a:r>
              <a:rPr lang="en-US" altLang="zh-TW" sz="8800" b="1">
                <a:solidFill>
                  <a:srgbClr val="3333FF"/>
                </a:solidFill>
              </a:rPr>
              <a:t>-7</a:t>
            </a:r>
            <a:endParaRPr lang="zh-TW" altLang="en-US"/>
          </a:p>
        </p:txBody>
      </p:sp>
      <p:sp>
        <p:nvSpPr>
          <p:cNvPr id="24579" name="內容版面配置區 2">
            <a:extLst>
              <a:ext uri="{FF2B5EF4-FFF2-40B4-BE49-F238E27FC236}">
                <a16:creationId xmlns:a16="http://schemas.microsoft.com/office/drawing/2014/main" id="{E5DAEBF1-81F9-4010-8F57-34D43020A33C}"/>
              </a:ext>
            </a:extLst>
          </p:cNvPr>
          <p:cNvSpPr>
            <a:spLocks noGrp="1"/>
          </p:cNvSpPr>
          <p:nvPr>
            <p:ph idx="1"/>
          </p:nvPr>
        </p:nvSpPr>
        <p:spPr/>
        <p:txBody>
          <a:bodyPr/>
          <a:lstStyle/>
          <a:p>
            <a:r>
              <a:rPr lang="zh-TW" altLang="en-US" sz="2800" b="1">
                <a:solidFill>
                  <a:srgbClr val="009900"/>
                </a:solidFill>
              </a:rPr>
              <a:t>即使是科學家，也需具備相當的核電蓋廠與營運後，才有資格評斷電廠的安全，一般人不要隨便置喙，也不要憑感覺，指指點點電廠安全與否。</a:t>
            </a:r>
            <a:endParaRPr lang="en-US" altLang="zh-TW" sz="2800" b="1">
              <a:solidFill>
                <a:srgbClr val="009900"/>
              </a:solidFill>
            </a:endParaRPr>
          </a:p>
          <a:p>
            <a:r>
              <a:rPr lang="zh-TW" altLang="en-US" sz="2800" b="1">
                <a:solidFill>
                  <a:srgbClr val="009900"/>
                </a:solidFill>
              </a:rPr>
              <a:t>反核的農村武裝青年樂團、媽媽監督核電廠聯盟、宜蘭人文基金會等，可捫心自問：「我這麼瞭解核電知識與工程，足以阻撓國家核電嗎？」</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標題 1">
            <a:extLst>
              <a:ext uri="{FF2B5EF4-FFF2-40B4-BE49-F238E27FC236}">
                <a16:creationId xmlns:a16="http://schemas.microsoft.com/office/drawing/2014/main" id="{56E7FD75-DC29-455D-B803-5A0F48F6350E}"/>
              </a:ext>
            </a:extLst>
          </p:cNvPr>
          <p:cNvSpPr>
            <a:spLocks noGrp="1"/>
          </p:cNvSpPr>
          <p:nvPr>
            <p:ph type="title"/>
          </p:nvPr>
        </p:nvSpPr>
        <p:spPr/>
        <p:txBody>
          <a:bodyPr/>
          <a:lstStyle/>
          <a:p>
            <a:r>
              <a:rPr lang="zh-TW" altLang="en-US" sz="8800" b="1">
                <a:solidFill>
                  <a:srgbClr val="3333FF"/>
                </a:solidFill>
              </a:rPr>
              <a:t>尊重專業</a:t>
            </a:r>
            <a:r>
              <a:rPr lang="en-US" altLang="zh-TW" sz="8800" b="1">
                <a:solidFill>
                  <a:srgbClr val="3333FF"/>
                </a:solidFill>
              </a:rPr>
              <a:t>-8</a:t>
            </a:r>
            <a:endParaRPr lang="zh-TW" altLang="en-US"/>
          </a:p>
        </p:txBody>
      </p:sp>
      <p:sp>
        <p:nvSpPr>
          <p:cNvPr id="25603" name="內容版面配置區 2">
            <a:extLst>
              <a:ext uri="{FF2B5EF4-FFF2-40B4-BE49-F238E27FC236}">
                <a16:creationId xmlns:a16="http://schemas.microsoft.com/office/drawing/2014/main" id="{5B852013-A3C9-4D4D-8593-F572D3D54924}"/>
              </a:ext>
            </a:extLst>
          </p:cNvPr>
          <p:cNvSpPr>
            <a:spLocks noGrp="1"/>
          </p:cNvSpPr>
          <p:nvPr>
            <p:ph idx="1"/>
          </p:nvPr>
        </p:nvSpPr>
        <p:spPr/>
        <p:txBody>
          <a:bodyPr/>
          <a:lstStyle/>
          <a:p>
            <a:r>
              <a:rPr lang="zh-TW" altLang="en-US" b="1">
                <a:solidFill>
                  <a:srgbClr val="009900"/>
                </a:solidFill>
              </a:rPr>
              <a:t>反核者曾為台灣貢獻了什麼電力？他們蓋過水壩、立過風機、拉過電線嗎？群眾反風機、反煤電、反建水電、反高壓電線時，他們在哪裡？</a:t>
            </a:r>
          </a:p>
        </p:txBody>
      </p:sp>
      <p:pic>
        <p:nvPicPr>
          <p:cNvPr id="25604" name="圖片 1">
            <a:extLst>
              <a:ext uri="{FF2B5EF4-FFF2-40B4-BE49-F238E27FC236}">
                <a16:creationId xmlns:a16="http://schemas.microsoft.com/office/drawing/2014/main" id="{7A22B9F3-8991-4E3F-84F6-4061A2C1DE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62300" y="4508500"/>
            <a:ext cx="28194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標題 1">
            <a:extLst>
              <a:ext uri="{FF2B5EF4-FFF2-40B4-BE49-F238E27FC236}">
                <a16:creationId xmlns:a16="http://schemas.microsoft.com/office/drawing/2014/main" id="{FFF92DCF-5F5B-455A-9E08-18E9671E5067}"/>
              </a:ext>
            </a:extLst>
          </p:cNvPr>
          <p:cNvSpPr>
            <a:spLocks noGrp="1"/>
          </p:cNvSpPr>
          <p:nvPr>
            <p:ph type="title"/>
          </p:nvPr>
        </p:nvSpPr>
        <p:spPr/>
        <p:txBody>
          <a:bodyPr/>
          <a:lstStyle/>
          <a:p>
            <a:r>
              <a:rPr lang="zh-TW" altLang="en-US" sz="8800" b="1">
                <a:solidFill>
                  <a:srgbClr val="3333FF"/>
                </a:solidFill>
              </a:rPr>
              <a:t>尊重專業</a:t>
            </a:r>
            <a:r>
              <a:rPr lang="en-US" altLang="zh-TW" sz="8800" b="1">
                <a:solidFill>
                  <a:srgbClr val="3333FF"/>
                </a:solidFill>
              </a:rPr>
              <a:t>-9</a:t>
            </a:r>
            <a:endParaRPr lang="zh-TW" altLang="en-US"/>
          </a:p>
        </p:txBody>
      </p:sp>
      <p:sp>
        <p:nvSpPr>
          <p:cNvPr id="26627" name="內容版面配置區 2">
            <a:extLst>
              <a:ext uri="{FF2B5EF4-FFF2-40B4-BE49-F238E27FC236}">
                <a16:creationId xmlns:a16="http://schemas.microsoft.com/office/drawing/2014/main" id="{A2C31AF1-0826-4C5D-A61F-40567433913D}"/>
              </a:ext>
            </a:extLst>
          </p:cNvPr>
          <p:cNvSpPr>
            <a:spLocks noGrp="1"/>
          </p:cNvSpPr>
          <p:nvPr>
            <p:ph idx="1"/>
          </p:nvPr>
        </p:nvSpPr>
        <p:spPr/>
        <p:txBody>
          <a:bodyPr/>
          <a:lstStyle/>
          <a:p>
            <a:r>
              <a:rPr lang="zh-TW" altLang="en-US" sz="2800" b="1">
                <a:solidFill>
                  <a:srgbClr val="009900"/>
                </a:solidFill>
              </a:rPr>
              <a:t>國人批評核一二三廠「老舊」、核四廠「拼裝」，反正都不合其口味</a:t>
            </a:r>
            <a:endParaRPr lang="en-US" altLang="zh-TW" sz="2800" b="1">
              <a:solidFill>
                <a:srgbClr val="009900"/>
              </a:solidFill>
            </a:endParaRPr>
          </a:p>
          <a:p>
            <a:r>
              <a:rPr lang="zh-TW" altLang="en-US" sz="2800" b="1">
                <a:solidFill>
                  <a:srgbClr val="009900"/>
                </a:solidFill>
              </a:rPr>
              <a:t>我國核電建設與管制均同美國，為何美國人不但不嫌老舊，還已將</a:t>
            </a:r>
            <a:r>
              <a:rPr lang="en-US" altLang="zh-TW" sz="2800" b="1">
                <a:solidFill>
                  <a:srgbClr val="009900"/>
                </a:solidFill>
              </a:rPr>
              <a:t>99</a:t>
            </a:r>
            <a:r>
              <a:rPr lang="zh-TW" altLang="en-US" sz="2800" b="1">
                <a:solidFill>
                  <a:srgbClr val="009900"/>
                </a:solidFill>
              </a:rPr>
              <a:t>座核能機組的</a:t>
            </a:r>
            <a:r>
              <a:rPr lang="en-US" altLang="zh-TW" sz="2800" b="1">
                <a:solidFill>
                  <a:srgbClr val="009900"/>
                </a:solidFill>
              </a:rPr>
              <a:t>94</a:t>
            </a:r>
            <a:r>
              <a:rPr lang="zh-TW" altLang="en-US" sz="2800" b="1">
                <a:solidFill>
                  <a:srgbClr val="009900"/>
                </a:solidFill>
              </a:rPr>
              <a:t>座延役</a:t>
            </a:r>
            <a:r>
              <a:rPr lang="en-US" altLang="zh-TW" sz="2800" b="1">
                <a:solidFill>
                  <a:srgbClr val="009900"/>
                </a:solidFill>
              </a:rPr>
              <a:t>20</a:t>
            </a:r>
            <a:r>
              <a:rPr lang="zh-TW" altLang="en-US" sz="2800" b="1">
                <a:solidFill>
                  <a:srgbClr val="009900"/>
                </a:solidFill>
              </a:rPr>
              <a:t>年</a:t>
            </a:r>
            <a:r>
              <a:rPr lang="zh-TW" altLang="en-US" sz="2000" b="1"/>
              <a:t>（</a:t>
            </a:r>
            <a:r>
              <a:rPr lang="en-US" altLang="zh-TW" sz="2000" b="1"/>
              <a:t>2019</a:t>
            </a:r>
            <a:r>
              <a:rPr lang="zh-TW" altLang="en-US" sz="2000" b="1"/>
              <a:t>年資訊）</a:t>
            </a:r>
            <a:r>
              <a:rPr lang="zh-TW" altLang="en-US" sz="2800" b="1">
                <a:solidFill>
                  <a:srgbClr val="009900"/>
                </a:solidFill>
              </a:rPr>
              <a:t>？</a:t>
            </a:r>
            <a:endParaRPr lang="en-US" altLang="zh-TW" sz="2800" b="1">
              <a:solidFill>
                <a:srgbClr val="009900"/>
              </a:solidFill>
            </a:endParaRPr>
          </a:p>
        </p:txBody>
      </p:sp>
      <p:pic>
        <p:nvPicPr>
          <p:cNvPr id="26628" name="圖片 1">
            <a:extLst>
              <a:ext uri="{FF2B5EF4-FFF2-40B4-BE49-F238E27FC236}">
                <a16:creationId xmlns:a16="http://schemas.microsoft.com/office/drawing/2014/main" id="{A9F003B0-AE40-4D9C-871B-D88D210694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4068763"/>
            <a:ext cx="2667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標題 1">
            <a:extLst>
              <a:ext uri="{FF2B5EF4-FFF2-40B4-BE49-F238E27FC236}">
                <a16:creationId xmlns:a16="http://schemas.microsoft.com/office/drawing/2014/main" id="{A74F6F0E-75B8-4C2E-9D66-A494C0F33772}"/>
              </a:ext>
            </a:extLst>
          </p:cNvPr>
          <p:cNvSpPr>
            <a:spLocks noGrp="1"/>
          </p:cNvSpPr>
          <p:nvPr>
            <p:ph type="title"/>
          </p:nvPr>
        </p:nvSpPr>
        <p:spPr/>
        <p:txBody>
          <a:bodyPr/>
          <a:lstStyle/>
          <a:p>
            <a:r>
              <a:rPr lang="zh-TW" altLang="zh-TW" sz="4000" b="1">
                <a:solidFill>
                  <a:srgbClr val="3333FF"/>
                </a:solidFill>
              </a:rPr>
              <a:t>為何台灣人這般無見識與好騙</a:t>
            </a:r>
            <a:endParaRPr lang="zh-TW" altLang="en-US"/>
          </a:p>
        </p:txBody>
      </p:sp>
      <p:sp>
        <p:nvSpPr>
          <p:cNvPr id="27651" name="內容版面配置區 2">
            <a:extLst>
              <a:ext uri="{FF2B5EF4-FFF2-40B4-BE49-F238E27FC236}">
                <a16:creationId xmlns:a16="http://schemas.microsoft.com/office/drawing/2014/main" id="{74870164-6FCB-472F-8C1C-A6B70AF25297}"/>
              </a:ext>
            </a:extLst>
          </p:cNvPr>
          <p:cNvSpPr>
            <a:spLocks noGrp="1"/>
          </p:cNvSpPr>
          <p:nvPr>
            <p:ph idx="1"/>
          </p:nvPr>
        </p:nvSpPr>
        <p:spPr/>
        <p:txBody>
          <a:bodyPr/>
          <a:lstStyle/>
          <a:p>
            <a:r>
              <a:rPr lang="zh-TW" altLang="en-US" sz="2800" b="1">
                <a:solidFill>
                  <a:srgbClr val="009900"/>
                </a:solidFill>
              </a:rPr>
              <a:t>前美國核管會主席亞滋寇（</a:t>
            </a:r>
            <a:r>
              <a:rPr lang="en-US" altLang="zh-TW" sz="2800" b="1">
                <a:solidFill>
                  <a:srgbClr val="009900"/>
                </a:solidFill>
              </a:rPr>
              <a:t>Gregory Jaczko</a:t>
            </a:r>
            <a:r>
              <a:rPr lang="zh-TW" altLang="en-US" sz="2800" b="1">
                <a:solidFill>
                  <a:srgbClr val="009900"/>
                </a:solidFill>
              </a:rPr>
              <a:t>，在美國核能界幾無可信度）來立法院：「美國核電廠將在</a:t>
            </a:r>
            <a:r>
              <a:rPr lang="en-US" altLang="zh-TW" sz="2800" b="1">
                <a:solidFill>
                  <a:srgbClr val="009900"/>
                </a:solidFill>
              </a:rPr>
              <a:t>15</a:t>
            </a:r>
            <a:r>
              <a:rPr lang="zh-TW" altLang="en-US" sz="2800" b="1">
                <a:solidFill>
                  <a:srgbClr val="009900"/>
                </a:solidFill>
              </a:rPr>
              <a:t>年內全數除役、核能工業也逐漸消失」等</a:t>
            </a:r>
            <a:endParaRPr lang="en-US" altLang="zh-TW" sz="2800" b="1">
              <a:solidFill>
                <a:srgbClr val="009900"/>
              </a:solidFill>
            </a:endParaRPr>
          </a:p>
          <a:p>
            <a:r>
              <a:rPr lang="zh-TW" altLang="en-US" sz="2800" b="1">
                <a:solidFill>
                  <a:srgbClr val="009900"/>
                </a:solidFill>
              </a:rPr>
              <a:t>但美國</a:t>
            </a:r>
            <a:r>
              <a:rPr lang="en-US" altLang="zh-TW" sz="2800" b="1">
                <a:solidFill>
                  <a:srgbClr val="009900"/>
                </a:solidFill>
              </a:rPr>
              <a:t>99</a:t>
            </a:r>
            <a:r>
              <a:rPr lang="zh-TW" altLang="en-US" sz="2800" b="1">
                <a:solidFill>
                  <a:srgbClr val="009900"/>
                </a:solidFill>
              </a:rPr>
              <a:t>部機組核電廠，</a:t>
            </a:r>
            <a:r>
              <a:rPr lang="en-US" altLang="zh-TW" sz="2800" b="1">
                <a:solidFill>
                  <a:srgbClr val="009900"/>
                </a:solidFill>
              </a:rPr>
              <a:t>94</a:t>
            </a:r>
            <a:r>
              <a:rPr lang="zh-TW" altLang="en-US" sz="2800" b="1">
                <a:solidFill>
                  <a:srgbClr val="009900"/>
                </a:solidFill>
              </a:rPr>
              <a:t>部延役</a:t>
            </a:r>
            <a:r>
              <a:rPr lang="en-US" altLang="zh-TW" sz="2800" b="1">
                <a:solidFill>
                  <a:srgbClr val="009900"/>
                </a:solidFill>
              </a:rPr>
              <a:t>20</a:t>
            </a:r>
            <a:r>
              <a:rPr lang="zh-TW" altLang="en-US" sz="2800" b="1">
                <a:solidFill>
                  <a:srgbClr val="009900"/>
                </a:solidFill>
              </a:rPr>
              <a:t>年</a:t>
            </a:r>
          </a:p>
        </p:txBody>
      </p:sp>
      <p:pic>
        <p:nvPicPr>
          <p:cNvPr id="27652" name="圖片 3">
            <a:extLst>
              <a:ext uri="{FF2B5EF4-FFF2-40B4-BE49-F238E27FC236}">
                <a16:creationId xmlns:a16="http://schemas.microsoft.com/office/drawing/2014/main" id="{A018E1E2-4900-43D7-BA87-A6E7C85FF8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4437063"/>
            <a:ext cx="3433763"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標題 1">
            <a:extLst>
              <a:ext uri="{FF2B5EF4-FFF2-40B4-BE49-F238E27FC236}">
                <a16:creationId xmlns:a16="http://schemas.microsoft.com/office/drawing/2014/main" id="{4A9AC2AA-2EF0-4CD9-B542-CF3793C751E2}"/>
              </a:ext>
            </a:extLst>
          </p:cNvPr>
          <p:cNvSpPr>
            <a:spLocks noGrp="1"/>
          </p:cNvSpPr>
          <p:nvPr>
            <p:ph type="title"/>
          </p:nvPr>
        </p:nvSpPr>
        <p:spPr/>
        <p:txBody>
          <a:bodyPr/>
          <a:lstStyle/>
          <a:p>
            <a:r>
              <a:rPr lang="zh-TW" altLang="en-US" sz="3200" b="1">
                <a:solidFill>
                  <a:srgbClr val="3333FF"/>
                </a:solidFill>
              </a:rPr>
              <a:t>湧向台灣的日本反核人士說法並不正確</a:t>
            </a:r>
            <a:r>
              <a:rPr lang="en-US" altLang="zh-TW" sz="3200" b="1">
                <a:solidFill>
                  <a:srgbClr val="3333FF"/>
                </a:solidFill>
              </a:rPr>
              <a:t>-1</a:t>
            </a:r>
            <a:endParaRPr lang="zh-TW" altLang="en-US" sz="3200" b="1">
              <a:solidFill>
                <a:srgbClr val="3333FF"/>
              </a:solidFill>
            </a:endParaRPr>
          </a:p>
        </p:txBody>
      </p:sp>
      <p:sp>
        <p:nvSpPr>
          <p:cNvPr id="28675" name="內容版面配置區 2">
            <a:extLst>
              <a:ext uri="{FF2B5EF4-FFF2-40B4-BE49-F238E27FC236}">
                <a16:creationId xmlns:a16="http://schemas.microsoft.com/office/drawing/2014/main" id="{AE4353D9-F3D6-4DAF-A92A-BCF9B2088D72}"/>
              </a:ext>
            </a:extLst>
          </p:cNvPr>
          <p:cNvSpPr>
            <a:spLocks noGrp="1"/>
          </p:cNvSpPr>
          <p:nvPr>
            <p:ph idx="1"/>
          </p:nvPr>
        </p:nvSpPr>
        <p:spPr>
          <a:xfrm>
            <a:off x="685800" y="1981200"/>
            <a:ext cx="4894263" cy="4114800"/>
          </a:xfrm>
        </p:spPr>
        <p:txBody>
          <a:bodyPr/>
          <a:lstStyle/>
          <a:p>
            <a:r>
              <a:rPr lang="zh-TW" altLang="en-US" sz="2800" b="1">
                <a:solidFill>
                  <a:srgbClr val="009900"/>
                </a:solidFill>
              </a:rPr>
              <a:t>前日本原子力技術協會最高顧問石川迪夫參加日本幾乎所有核能電廠事故檢討委員會，並代表日本參加三哩島事故、車諾比爾事故國際性調査</a:t>
            </a:r>
          </a:p>
        </p:txBody>
      </p:sp>
      <p:pic>
        <p:nvPicPr>
          <p:cNvPr id="28676" name="圖片 3">
            <a:extLst>
              <a:ext uri="{FF2B5EF4-FFF2-40B4-BE49-F238E27FC236}">
                <a16:creationId xmlns:a16="http://schemas.microsoft.com/office/drawing/2014/main" id="{6E1376C0-2406-4D27-9E64-5226DEF320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1863" y="2276475"/>
            <a:ext cx="2290762"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標題 1">
            <a:extLst>
              <a:ext uri="{FF2B5EF4-FFF2-40B4-BE49-F238E27FC236}">
                <a16:creationId xmlns:a16="http://schemas.microsoft.com/office/drawing/2014/main" id="{A052487C-F448-4A59-9C0D-C6A585C4E03F}"/>
              </a:ext>
            </a:extLst>
          </p:cNvPr>
          <p:cNvSpPr>
            <a:spLocks noGrp="1"/>
          </p:cNvSpPr>
          <p:nvPr>
            <p:ph type="title"/>
          </p:nvPr>
        </p:nvSpPr>
        <p:spPr/>
        <p:txBody>
          <a:bodyPr/>
          <a:lstStyle/>
          <a:p>
            <a:r>
              <a:rPr lang="zh-TW" altLang="en-US" sz="3200" b="1">
                <a:solidFill>
                  <a:srgbClr val="3333FF"/>
                </a:solidFill>
              </a:rPr>
              <a:t>湧向台灣的日本反核人士說法並不正確</a:t>
            </a:r>
            <a:r>
              <a:rPr lang="en-US" altLang="zh-TW" sz="3200" b="1">
                <a:solidFill>
                  <a:srgbClr val="3333FF"/>
                </a:solidFill>
              </a:rPr>
              <a:t>-2</a:t>
            </a:r>
            <a:endParaRPr lang="zh-TW" altLang="en-US"/>
          </a:p>
        </p:txBody>
      </p:sp>
      <p:sp>
        <p:nvSpPr>
          <p:cNvPr id="29699" name="內容版面配置區 2">
            <a:extLst>
              <a:ext uri="{FF2B5EF4-FFF2-40B4-BE49-F238E27FC236}">
                <a16:creationId xmlns:a16="http://schemas.microsoft.com/office/drawing/2014/main" id="{5D1F5521-A01B-48C6-8F9D-AE61D8FFD4D3}"/>
              </a:ext>
            </a:extLst>
          </p:cNvPr>
          <p:cNvSpPr>
            <a:spLocks noGrp="1"/>
          </p:cNvSpPr>
          <p:nvPr>
            <p:ph idx="1"/>
          </p:nvPr>
        </p:nvSpPr>
        <p:spPr>
          <a:xfrm>
            <a:off x="685800" y="1752600"/>
            <a:ext cx="7772400" cy="4343400"/>
          </a:xfrm>
        </p:spPr>
        <p:txBody>
          <a:bodyPr/>
          <a:lstStyle/>
          <a:p>
            <a:r>
              <a:rPr lang="zh-TW" altLang="en-US" sz="2800" b="1">
                <a:solidFill>
                  <a:srgbClr val="009900"/>
                </a:solidFill>
              </a:rPr>
              <a:t>若台灣北部核電廠發生輻射外洩，台北新北瞬間死亡至少</a:t>
            </a:r>
            <a:r>
              <a:rPr lang="en-US" altLang="zh-TW" sz="2800" b="1">
                <a:solidFill>
                  <a:srgbClr val="009900"/>
                </a:solidFill>
              </a:rPr>
              <a:t>3</a:t>
            </a:r>
            <a:r>
              <a:rPr lang="zh-TW" altLang="en-US" sz="2800" b="1">
                <a:solidFill>
                  <a:srgbClr val="009900"/>
                </a:solidFill>
              </a:rPr>
              <a:t>萬人，後續死亡罹癌恐高於</a:t>
            </a:r>
            <a:r>
              <a:rPr lang="en-US" altLang="zh-TW" sz="2800" b="1">
                <a:solidFill>
                  <a:srgbClr val="009900"/>
                </a:solidFill>
              </a:rPr>
              <a:t>700</a:t>
            </a:r>
            <a:r>
              <a:rPr lang="zh-TW" altLang="en-US" sz="2800" b="1">
                <a:solidFill>
                  <a:srgbClr val="009900"/>
                </a:solidFill>
              </a:rPr>
              <a:t>萬人</a:t>
            </a:r>
            <a:r>
              <a:rPr lang="zh-TW" altLang="en-US" sz="1800" b="1"/>
              <a:t>（小出裕章，</a:t>
            </a:r>
            <a:r>
              <a:rPr lang="en-US" altLang="zh-TW" sz="1800" b="1"/>
              <a:t>2011</a:t>
            </a:r>
            <a:r>
              <a:rPr lang="zh-TW" altLang="en-US" sz="1800" b="1"/>
              <a:t>）</a:t>
            </a:r>
            <a:endParaRPr lang="en-US" altLang="zh-TW" sz="1800" b="1"/>
          </a:p>
          <a:p>
            <a:r>
              <a:rPr lang="zh-TW" altLang="en-US" sz="2800" b="1">
                <a:solidFill>
                  <a:srgbClr val="009900"/>
                </a:solidFill>
              </a:rPr>
              <a:t>核四若發生大地震，全台根本就無法住人</a:t>
            </a:r>
            <a:r>
              <a:rPr lang="zh-TW" altLang="en-US" sz="1800" b="1"/>
              <a:t>（菊地洋一，</a:t>
            </a:r>
            <a:r>
              <a:rPr lang="en-US" altLang="zh-TW" sz="1800" b="1"/>
              <a:t>2013</a:t>
            </a:r>
            <a:r>
              <a:rPr lang="zh-TW" altLang="en-US" sz="1800" b="1"/>
              <a:t>）</a:t>
            </a:r>
          </a:p>
        </p:txBody>
      </p:sp>
      <p:pic>
        <p:nvPicPr>
          <p:cNvPr id="29700" name="圖片 6">
            <a:extLst>
              <a:ext uri="{FF2B5EF4-FFF2-40B4-BE49-F238E27FC236}">
                <a16:creationId xmlns:a16="http://schemas.microsoft.com/office/drawing/2014/main" id="{00ECAEE8-0B85-432A-9904-0DE43A66F3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550" y="4221163"/>
            <a:ext cx="3059113" cy="222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圖片 7">
            <a:extLst>
              <a:ext uri="{FF2B5EF4-FFF2-40B4-BE49-F238E27FC236}">
                <a16:creationId xmlns:a16="http://schemas.microsoft.com/office/drawing/2014/main" id="{CC4F9196-3E47-499E-B344-E3C3FB554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4988" y="4244975"/>
            <a:ext cx="3944937"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標題 1">
            <a:extLst>
              <a:ext uri="{FF2B5EF4-FFF2-40B4-BE49-F238E27FC236}">
                <a16:creationId xmlns:a16="http://schemas.microsoft.com/office/drawing/2014/main" id="{C39E3FEF-6F4E-491C-B866-311A97E9EC9F}"/>
              </a:ext>
            </a:extLst>
          </p:cNvPr>
          <p:cNvSpPr>
            <a:spLocks noGrp="1"/>
          </p:cNvSpPr>
          <p:nvPr>
            <p:ph type="title"/>
          </p:nvPr>
        </p:nvSpPr>
        <p:spPr/>
        <p:txBody>
          <a:bodyPr/>
          <a:lstStyle/>
          <a:p>
            <a:r>
              <a:rPr lang="zh-TW" altLang="zh-TW" sz="7200" b="1">
                <a:solidFill>
                  <a:srgbClr val="3333FF"/>
                </a:solidFill>
                <a:cs typeface="Times New Roman" panose="02020603050405020304" pitchFamily="18" charset="0"/>
              </a:rPr>
              <a:t>中研院院士誤解</a:t>
            </a:r>
            <a:r>
              <a:rPr lang="en-US" altLang="zh-TW" sz="7200" b="1">
                <a:solidFill>
                  <a:srgbClr val="3333FF"/>
                </a:solidFill>
                <a:cs typeface="Times New Roman" panose="02020603050405020304" pitchFamily="18" charset="0"/>
              </a:rPr>
              <a:t>-1</a:t>
            </a:r>
            <a:endParaRPr lang="zh-TW" altLang="en-US" sz="7200">
              <a:solidFill>
                <a:srgbClr val="3333FF"/>
              </a:solidFill>
            </a:endParaRPr>
          </a:p>
        </p:txBody>
      </p:sp>
      <p:sp>
        <p:nvSpPr>
          <p:cNvPr id="30723" name="內容版面配置區 2">
            <a:extLst>
              <a:ext uri="{FF2B5EF4-FFF2-40B4-BE49-F238E27FC236}">
                <a16:creationId xmlns:a16="http://schemas.microsoft.com/office/drawing/2014/main" id="{C3A42616-63E4-4EC8-A64E-702C3678AD76}"/>
              </a:ext>
            </a:extLst>
          </p:cNvPr>
          <p:cNvSpPr>
            <a:spLocks noGrp="1"/>
          </p:cNvSpPr>
          <p:nvPr>
            <p:ph idx="1"/>
          </p:nvPr>
        </p:nvSpPr>
        <p:spPr/>
        <p:txBody>
          <a:bodyPr/>
          <a:lstStyle/>
          <a:p>
            <a:r>
              <a:rPr lang="en-US" altLang="zh-TW" sz="2800" b="1">
                <a:solidFill>
                  <a:srgbClr val="009900"/>
                </a:solidFill>
              </a:rPr>
              <a:t>2014-4-27</a:t>
            </a:r>
            <a:r>
              <a:rPr lang="zh-TW" altLang="en-US" sz="2800" b="1">
                <a:solidFill>
                  <a:srgbClr val="009900"/>
                </a:solidFill>
              </a:rPr>
              <a:t>，林義雄禁食反核後第</a:t>
            </a:r>
            <a:r>
              <a:rPr lang="en-US" altLang="zh-TW" sz="2800" b="1">
                <a:solidFill>
                  <a:srgbClr val="009900"/>
                </a:solidFill>
              </a:rPr>
              <a:t>6</a:t>
            </a:r>
            <a:r>
              <a:rPr lang="zh-TW" altLang="en-US" sz="2800" b="1">
                <a:solidFill>
                  <a:srgbClr val="009900"/>
                </a:solidFill>
              </a:rPr>
              <a:t>天，中研院發表多位院士「對核四問題的看法與建議」連署書，要幫忙解決國內對立紛爭，但文多誤解核電</a:t>
            </a:r>
          </a:p>
        </p:txBody>
      </p:sp>
      <p:pic>
        <p:nvPicPr>
          <p:cNvPr id="30724" name="圖片 3">
            <a:extLst>
              <a:ext uri="{FF2B5EF4-FFF2-40B4-BE49-F238E27FC236}">
                <a16:creationId xmlns:a16="http://schemas.microsoft.com/office/drawing/2014/main" id="{F8759B47-E23D-4281-A6ED-F270703248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9950" y="3573463"/>
            <a:ext cx="4864100"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內容版面配置區 2">
            <a:extLst>
              <a:ext uri="{FF2B5EF4-FFF2-40B4-BE49-F238E27FC236}">
                <a16:creationId xmlns:a16="http://schemas.microsoft.com/office/drawing/2014/main" id="{D50E21D1-A108-4D3E-80CD-950BEC5D6AC7}"/>
              </a:ext>
            </a:extLst>
          </p:cNvPr>
          <p:cNvSpPr>
            <a:spLocks noGrp="1"/>
          </p:cNvSpPr>
          <p:nvPr>
            <p:ph idx="1"/>
          </p:nvPr>
        </p:nvSpPr>
        <p:spPr>
          <a:xfrm>
            <a:off x="685800" y="620713"/>
            <a:ext cx="7772400" cy="5475287"/>
          </a:xfrm>
        </p:spPr>
        <p:txBody>
          <a:bodyPr/>
          <a:lstStyle/>
          <a:p>
            <a:r>
              <a:rPr lang="en-US" altLang="zh-TW" sz="2800" b="1">
                <a:solidFill>
                  <a:srgbClr val="009900"/>
                </a:solidFill>
              </a:rPr>
              <a:t>2014</a:t>
            </a:r>
            <a:r>
              <a:rPr lang="zh-TW" altLang="en-US" sz="2800" b="1">
                <a:solidFill>
                  <a:srgbClr val="009900"/>
                </a:solidFill>
              </a:rPr>
              <a:t>年</a:t>
            </a:r>
            <a:r>
              <a:rPr lang="en-US" altLang="zh-TW" sz="2800" b="1">
                <a:solidFill>
                  <a:srgbClr val="009900"/>
                </a:solidFill>
              </a:rPr>
              <a:t>8</a:t>
            </a:r>
            <a:r>
              <a:rPr lang="zh-TW" altLang="en-US" sz="2800" b="1">
                <a:solidFill>
                  <a:srgbClr val="009900"/>
                </a:solidFill>
              </a:rPr>
              <a:t>月，某核能專長院士：該年初，中研院發出該連署書，但他看到內容錯誤累累，嘗試修改，但不易改，而婉謝署名。</a:t>
            </a:r>
            <a:endParaRPr lang="en-US" altLang="zh-TW" sz="2800" b="1">
              <a:solidFill>
                <a:srgbClr val="009900"/>
              </a:solidFill>
            </a:endParaRPr>
          </a:p>
          <a:p>
            <a:r>
              <a:rPr lang="zh-TW" altLang="en-US" sz="2800" b="1">
                <a:solidFill>
                  <a:srgbClr val="009900"/>
                </a:solidFill>
              </a:rPr>
              <a:t>年底，某院長：發起要求連署的院士，原來在美國有太陽能板的利益，誤導我簽名支持。</a:t>
            </a:r>
          </a:p>
        </p:txBody>
      </p:sp>
      <p:pic>
        <p:nvPicPr>
          <p:cNvPr id="31747" name="圖片 4">
            <a:extLst>
              <a:ext uri="{FF2B5EF4-FFF2-40B4-BE49-F238E27FC236}">
                <a16:creationId xmlns:a16="http://schemas.microsoft.com/office/drawing/2014/main" id="{56CCC4D9-DCD9-408E-A271-7E7282C193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3213100"/>
            <a:ext cx="6049963"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文字方塊 5">
            <a:extLst>
              <a:ext uri="{FF2B5EF4-FFF2-40B4-BE49-F238E27FC236}">
                <a16:creationId xmlns:a16="http://schemas.microsoft.com/office/drawing/2014/main" id="{9F494566-8725-4DBC-9CCD-A1B0194021E1}"/>
              </a:ext>
            </a:extLst>
          </p:cNvPr>
          <p:cNvSpPr txBox="1">
            <a:spLocks noChangeArrowheads="1"/>
          </p:cNvSpPr>
          <p:nvPr/>
        </p:nvSpPr>
        <p:spPr bwMode="auto">
          <a:xfrm>
            <a:off x="1139825" y="3087688"/>
            <a:ext cx="554038" cy="28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zh-TW" altLang="en-US" sz="2400" b="1">
                <a:solidFill>
                  <a:srgbClr val="3333FF"/>
                </a:solidFill>
              </a:rPr>
              <a:t>中研院院士誤解</a:t>
            </a:r>
            <a:r>
              <a:rPr lang="en-US" altLang="zh-TW" sz="2400" b="1">
                <a:solidFill>
                  <a:srgbClr val="3333FF"/>
                </a:solidFill>
              </a:rPr>
              <a:t>-2</a:t>
            </a:r>
            <a:endParaRPr lang="zh-TW" altLang="en-US" sz="2400" b="1">
              <a:solidFill>
                <a:srgbClr val="3333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a:extLst>
              <a:ext uri="{FF2B5EF4-FFF2-40B4-BE49-F238E27FC236}">
                <a16:creationId xmlns:a16="http://schemas.microsoft.com/office/drawing/2014/main" id="{57DD8638-09A3-43F6-A587-548D07F02245}"/>
              </a:ext>
            </a:extLst>
          </p:cNvPr>
          <p:cNvSpPr>
            <a:spLocks noGrp="1"/>
          </p:cNvSpPr>
          <p:nvPr>
            <p:ph type="title"/>
          </p:nvPr>
        </p:nvSpPr>
        <p:spPr/>
        <p:txBody>
          <a:bodyPr/>
          <a:lstStyle/>
          <a:p>
            <a:endParaRPr lang="zh-TW" altLang="en-US"/>
          </a:p>
        </p:txBody>
      </p:sp>
      <p:sp>
        <p:nvSpPr>
          <p:cNvPr id="5123" name="內容版面配置區 2">
            <a:extLst>
              <a:ext uri="{FF2B5EF4-FFF2-40B4-BE49-F238E27FC236}">
                <a16:creationId xmlns:a16="http://schemas.microsoft.com/office/drawing/2014/main" id="{8BD8BFC9-99F6-49C2-BFCB-12C7865210A5}"/>
              </a:ext>
            </a:extLst>
          </p:cNvPr>
          <p:cNvSpPr>
            <a:spLocks noGrp="1"/>
          </p:cNvSpPr>
          <p:nvPr>
            <p:ph idx="1"/>
          </p:nvPr>
        </p:nvSpPr>
        <p:spPr/>
        <p:txBody>
          <a:bodyPr/>
          <a:lstStyle/>
          <a:p>
            <a:endParaRPr lang="zh-TW" altLang="en-US"/>
          </a:p>
        </p:txBody>
      </p:sp>
      <p:pic>
        <p:nvPicPr>
          <p:cNvPr id="5124" name="圖片 3">
            <a:extLst>
              <a:ext uri="{FF2B5EF4-FFF2-40B4-BE49-F238E27FC236}">
                <a16:creationId xmlns:a16="http://schemas.microsoft.com/office/drawing/2014/main" id="{D5806898-B355-4A73-A7AC-0AD9244AC6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113" y="609600"/>
            <a:ext cx="74168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標題 1">
            <a:extLst>
              <a:ext uri="{FF2B5EF4-FFF2-40B4-BE49-F238E27FC236}">
                <a16:creationId xmlns:a16="http://schemas.microsoft.com/office/drawing/2014/main" id="{00BBC195-42EA-4703-B54B-EC95196C50F3}"/>
              </a:ext>
            </a:extLst>
          </p:cNvPr>
          <p:cNvSpPr>
            <a:spLocks noGrp="1"/>
          </p:cNvSpPr>
          <p:nvPr>
            <p:ph type="title"/>
          </p:nvPr>
        </p:nvSpPr>
        <p:spPr>
          <a:xfrm>
            <a:off x="685800" y="908050"/>
            <a:ext cx="7772400" cy="844550"/>
          </a:xfrm>
        </p:spPr>
        <p:txBody>
          <a:bodyPr/>
          <a:lstStyle/>
          <a:p>
            <a:r>
              <a:rPr lang="zh-TW" altLang="zh-TW" sz="8800" b="1">
                <a:solidFill>
                  <a:srgbClr val="3333FF"/>
                </a:solidFill>
                <a:cs typeface="Arial" panose="020B0604020202020204" pitchFamily="34" charset="0"/>
              </a:rPr>
              <a:t>我國核能電廠</a:t>
            </a:r>
            <a:endParaRPr lang="zh-TW" altLang="en-US" sz="8800">
              <a:solidFill>
                <a:srgbClr val="3333FF"/>
              </a:solidFill>
            </a:endParaRPr>
          </a:p>
        </p:txBody>
      </p:sp>
      <p:graphicFrame>
        <p:nvGraphicFramePr>
          <p:cNvPr id="2" name="內容版面配置區 1">
            <a:extLst>
              <a:ext uri="{FF2B5EF4-FFF2-40B4-BE49-F238E27FC236}">
                <a16:creationId xmlns:a16="http://schemas.microsoft.com/office/drawing/2014/main" id="{9548229F-D7C2-44C8-81D3-9034DC05AB29}"/>
              </a:ext>
            </a:extLst>
          </p:cNvPr>
          <p:cNvGraphicFramePr>
            <a:graphicFrameLocks noGrp="1"/>
          </p:cNvGraphicFramePr>
          <p:nvPr>
            <p:ph idx="1"/>
          </p:nvPr>
        </p:nvGraphicFramePr>
        <p:xfrm>
          <a:off x="504825" y="2565400"/>
          <a:ext cx="8134350" cy="2479675"/>
        </p:xfrm>
        <a:graphic>
          <a:graphicData uri="http://schemas.openxmlformats.org/drawingml/2006/table">
            <a:tbl>
              <a:tblPr firstRow="1" firstCol="1" bandRow="1">
                <a:tableStyleId>{5C22544A-7EE6-4342-B048-85BDC9FD1C3A}</a:tableStyleId>
              </a:tblPr>
              <a:tblGrid>
                <a:gridCol w="507411">
                  <a:extLst>
                    <a:ext uri="{9D8B030D-6E8A-4147-A177-3AD203B41FA5}">
                      <a16:colId xmlns:a16="http://schemas.microsoft.com/office/drawing/2014/main" val="20000"/>
                    </a:ext>
                  </a:extLst>
                </a:gridCol>
                <a:gridCol w="944427">
                  <a:extLst>
                    <a:ext uri="{9D8B030D-6E8A-4147-A177-3AD203B41FA5}">
                      <a16:colId xmlns:a16="http://schemas.microsoft.com/office/drawing/2014/main" val="20001"/>
                    </a:ext>
                  </a:extLst>
                </a:gridCol>
                <a:gridCol w="1743558">
                  <a:extLst>
                    <a:ext uri="{9D8B030D-6E8A-4147-A177-3AD203B41FA5}">
                      <a16:colId xmlns:a16="http://schemas.microsoft.com/office/drawing/2014/main" val="20002"/>
                    </a:ext>
                  </a:extLst>
                </a:gridCol>
                <a:gridCol w="1743558">
                  <a:extLst>
                    <a:ext uri="{9D8B030D-6E8A-4147-A177-3AD203B41FA5}">
                      <a16:colId xmlns:a16="http://schemas.microsoft.com/office/drawing/2014/main" val="20003"/>
                    </a:ext>
                  </a:extLst>
                </a:gridCol>
                <a:gridCol w="1525613">
                  <a:extLst>
                    <a:ext uri="{9D8B030D-6E8A-4147-A177-3AD203B41FA5}">
                      <a16:colId xmlns:a16="http://schemas.microsoft.com/office/drawing/2014/main" val="20004"/>
                    </a:ext>
                  </a:extLst>
                </a:gridCol>
                <a:gridCol w="1669784">
                  <a:extLst>
                    <a:ext uri="{9D8B030D-6E8A-4147-A177-3AD203B41FA5}">
                      <a16:colId xmlns:a16="http://schemas.microsoft.com/office/drawing/2014/main" val="20005"/>
                    </a:ext>
                  </a:extLst>
                </a:gridCol>
              </a:tblGrid>
              <a:tr h="460803">
                <a:tc gridSpan="2">
                  <a:txBody>
                    <a:bodyPr/>
                    <a:lstStyle/>
                    <a:p>
                      <a:pPr>
                        <a:spcAft>
                          <a:spcPts val="0"/>
                        </a:spcAft>
                      </a:pPr>
                      <a:r>
                        <a:rPr lang="zh-TW" sz="2400" kern="0" dirty="0">
                          <a:effectLst/>
                        </a:rPr>
                        <a:t>廠別</a:t>
                      </a:r>
                      <a:endParaRPr lang="zh-TW" sz="2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tc hMerge="1">
                  <a:txBody>
                    <a:bodyPr/>
                    <a:lstStyle/>
                    <a:p>
                      <a:endParaRPr lang="zh-TW" altLang="en-US"/>
                    </a:p>
                  </a:txBody>
                  <a:tcPr/>
                </a:tc>
                <a:tc>
                  <a:txBody>
                    <a:bodyPr/>
                    <a:lstStyle/>
                    <a:p>
                      <a:pPr>
                        <a:spcAft>
                          <a:spcPts val="0"/>
                        </a:spcAft>
                      </a:pPr>
                      <a:r>
                        <a:rPr lang="zh-TW" sz="2400" kern="0" dirty="0">
                          <a:effectLst/>
                        </a:rPr>
                        <a:t>核能一廠</a:t>
                      </a:r>
                      <a:endParaRPr lang="zh-TW" sz="2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tc>
                  <a:txBody>
                    <a:bodyPr/>
                    <a:lstStyle/>
                    <a:p>
                      <a:pPr>
                        <a:spcAft>
                          <a:spcPts val="0"/>
                        </a:spcAft>
                      </a:pPr>
                      <a:r>
                        <a:rPr lang="zh-TW" sz="2400" kern="0" dirty="0">
                          <a:effectLst/>
                        </a:rPr>
                        <a:t>核能二廠</a:t>
                      </a:r>
                      <a:endParaRPr lang="zh-TW" sz="2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tc>
                  <a:txBody>
                    <a:bodyPr/>
                    <a:lstStyle/>
                    <a:p>
                      <a:pPr>
                        <a:spcAft>
                          <a:spcPts val="0"/>
                        </a:spcAft>
                      </a:pPr>
                      <a:r>
                        <a:rPr lang="zh-TW" sz="2400" kern="0">
                          <a:effectLst/>
                        </a:rPr>
                        <a:t>核能三廠</a:t>
                      </a:r>
                      <a:endParaRPr lang="zh-TW" sz="2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tc>
                  <a:txBody>
                    <a:bodyPr/>
                    <a:lstStyle/>
                    <a:p>
                      <a:pPr>
                        <a:spcAft>
                          <a:spcPts val="0"/>
                        </a:spcAft>
                      </a:pPr>
                      <a:r>
                        <a:rPr lang="zh-TW" sz="2400" kern="0" dirty="0">
                          <a:effectLst/>
                        </a:rPr>
                        <a:t>龍門核電廠</a:t>
                      </a:r>
                      <a:endParaRPr lang="zh-TW" sz="2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extLst>
                  <a:ext uri="{0D108BD9-81ED-4DB2-BD59-A6C34878D82A}">
                    <a16:rowId xmlns:a16="http://schemas.microsoft.com/office/drawing/2014/main" val="10000"/>
                  </a:ext>
                </a:extLst>
              </a:tr>
              <a:tr h="460803">
                <a:tc gridSpan="2">
                  <a:txBody>
                    <a:bodyPr/>
                    <a:lstStyle/>
                    <a:p>
                      <a:pPr>
                        <a:spcAft>
                          <a:spcPts val="0"/>
                        </a:spcAft>
                      </a:pPr>
                      <a:r>
                        <a:rPr lang="zh-TW" sz="2400" kern="0" dirty="0">
                          <a:effectLst/>
                        </a:rPr>
                        <a:t>位置</a:t>
                      </a:r>
                      <a:endParaRPr lang="zh-TW" sz="2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tc hMerge="1">
                  <a:txBody>
                    <a:bodyPr/>
                    <a:lstStyle/>
                    <a:p>
                      <a:endParaRPr lang="zh-TW" altLang="en-US"/>
                    </a:p>
                  </a:txBody>
                  <a:tcPr/>
                </a:tc>
                <a:tc>
                  <a:txBody>
                    <a:bodyPr/>
                    <a:lstStyle/>
                    <a:p>
                      <a:pPr>
                        <a:spcAft>
                          <a:spcPts val="0"/>
                        </a:spcAft>
                      </a:pPr>
                      <a:r>
                        <a:rPr lang="zh-TW" sz="2400" b="1" kern="0" dirty="0">
                          <a:effectLst/>
                        </a:rPr>
                        <a:t>新北石門</a:t>
                      </a:r>
                      <a:endParaRPr lang="zh-TW" sz="2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tc>
                  <a:txBody>
                    <a:bodyPr/>
                    <a:lstStyle/>
                    <a:p>
                      <a:pPr>
                        <a:spcAft>
                          <a:spcPts val="0"/>
                        </a:spcAft>
                      </a:pPr>
                      <a:r>
                        <a:rPr lang="zh-TW" sz="2400" b="1" kern="0" dirty="0">
                          <a:effectLst/>
                        </a:rPr>
                        <a:t>新北萬里</a:t>
                      </a:r>
                      <a:endParaRPr lang="zh-TW" sz="2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tc>
                  <a:txBody>
                    <a:bodyPr/>
                    <a:lstStyle/>
                    <a:p>
                      <a:pPr>
                        <a:spcAft>
                          <a:spcPts val="0"/>
                        </a:spcAft>
                      </a:pPr>
                      <a:r>
                        <a:rPr lang="zh-TW" sz="2400" b="1" kern="0" dirty="0">
                          <a:effectLst/>
                        </a:rPr>
                        <a:t>屏東恆春</a:t>
                      </a:r>
                      <a:endParaRPr lang="zh-TW" sz="2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tc>
                  <a:txBody>
                    <a:bodyPr/>
                    <a:lstStyle/>
                    <a:p>
                      <a:pPr>
                        <a:spcAft>
                          <a:spcPts val="0"/>
                        </a:spcAft>
                      </a:pPr>
                      <a:r>
                        <a:rPr lang="zh-TW" sz="2400" b="1" kern="0" dirty="0">
                          <a:effectLst/>
                        </a:rPr>
                        <a:t>新北貢寮</a:t>
                      </a:r>
                      <a:endParaRPr lang="zh-TW" sz="2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extLst>
                  <a:ext uri="{0D108BD9-81ED-4DB2-BD59-A6C34878D82A}">
                    <a16:rowId xmlns:a16="http://schemas.microsoft.com/office/drawing/2014/main" val="10001"/>
                  </a:ext>
                </a:extLst>
              </a:tr>
              <a:tr h="460803">
                <a:tc rowSpan="2">
                  <a:txBody>
                    <a:bodyPr/>
                    <a:lstStyle/>
                    <a:p>
                      <a:pPr>
                        <a:spcAft>
                          <a:spcPts val="0"/>
                        </a:spcAft>
                      </a:pPr>
                      <a:r>
                        <a:rPr lang="zh-TW" sz="2400" kern="0">
                          <a:effectLst/>
                        </a:rPr>
                        <a:t>商轉日</a:t>
                      </a:r>
                      <a:endParaRPr lang="zh-TW" sz="2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tc>
                  <a:txBody>
                    <a:bodyPr/>
                    <a:lstStyle/>
                    <a:p>
                      <a:pPr>
                        <a:spcAft>
                          <a:spcPts val="0"/>
                        </a:spcAft>
                      </a:pPr>
                      <a:r>
                        <a:rPr lang="en-US" sz="2400" b="1" kern="0" dirty="0">
                          <a:effectLst/>
                        </a:rPr>
                        <a:t>1</a:t>
                      </a:r>
                      <a:r>
                        <a:rPr lang="zh-TW" sz="2400" b="1" kern="0" dirty="0">
                          <a:effectLst/>
                        </a:rPr>
                        <a:t>號機</a:t>
                      </a:r>
                      <a:endParaRPr lang="zh-TW" sz="2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tc>
                  <a:txBody>
                    <a:bodyPr/>
                    <a:lstStyle/>
                    <a:p>
                      <a:pPr>
                        <a:spcAft>
                          <a:spcPts val="0"/>
                        </a:spcAft>
                      </a:pPr>
                      <a:r>
                        <a:rPr lang="en-US" sz="2400" b="1" kern="0" dirty="0">
                          <a:effectLst/>
                        </a:rPr>
                        <a:t>1978</a:t>
                      </a:r>
                      <a:r>
                        <a:rPr lang="zh-TW" sz="2400" b="1" kern="0" dirty="0">
                          <a:effectLst/>
                        </a:rPr>
                        <a:t>年</a:t>
                      </a:r>
                      <a:r>
                        <a:rPr lang="en-US" sz="2400" b="1" kern="0" dirty="0">
                          <a:effectLst/>
                        </a:rPr>
                        <a:t>12</a:t>
                      </a:r>
                      <a:r>
                        <a:rPr lang="zh-TW" sz="2400" b="1" kern="0" dirty="0">
                          <a:effectLst/>
                        </a:rPr>
                        <a:t>月</a:t>
                      </a:r>
                      <a:endParaRPr lang="zh-TW" sz="2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tc>
                  <a:txBody>
                    <a:bodyPr/>
                    <a:lstStyle/>
                    <a:p>
                      <a:pPr>
                        <a:spcAft>
                          <a:spcPts val="0"/>
                        </a:spcAft>
                      </a:pPr>
                      <a:r>
                        <a:rPr lang="en-US" sz="2400" b="1" kern="0" dirty="0">
                          <a:effectLst/>
                        </a:rPr>
                        <a:t>1981</a:t>
                      </a:r>
                      <a:r>
                        <a:rPr lang="zh-TW" sz="2400" b="1" kern="0" dirty="0">
                          <a:effectLst/>
                        </a:rPr>
                        <a:t>年</a:t>
                      </a:r>
                      <a:r>
                        <a:rPr lang="en-US" sz="2400" b="1" kern="0" dirty="0">
                          <a:effectLst/>
                        </a:rPr>
                        <a:t>12</a:t>
                      </a:r>
                      <a:r>
                        <a:rPr lang="zh-TW" sz="2400" b="1" kern="0" dirty="0">
                          <a:effectLst/>
                        </a:rPr>
                        <a:t>月</a:t>
                      </a:r>
                      <a:endParaRPr lang="zh-TW" sz="2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tc>
                  <a:txBody>
                    <a:bodyPr/>
                    <a:lstStyle/>
                    <a:p>
                      <a:pPr>
                        <a:spcAft>
                          <a:spcPts val="0"/>
                        </a:spcAft>
                      </a:pPr>
                      <a:r>
                        <a:rPr lang="en-US" sz="2400" b="1" kern="0">
                          <a:effectLst/>
                        </a:rPr>
                        <a:t>1984</a:t>
                      </a:r>
                      <a:r>
                        <a:rPr lang="zh-TW" sz="2400" b="1" kern="0">
                          <a:effectLst/>
                        </a:rPr>
                        <a:t>年</a:t>
                      </a:r>
                      <a:r>
                        <a:rPr lang="en-US" sz="2400" b="1" kern="0">
                          <a:effectLst/>
                        </a:rPr>
                        <a:t>7</a:t>
                      </a:r>
                      <a:r>
                        <a:rPr lang="zh-TW" sz="2400" b="1" kern="0">
                          <a:effectLst/>
                        </a:rPr>
                        <a:t>月</a:t>
                      </a:r>
                      <a:endParaRPr lang="zh-TW" sz="2400" b="1"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tc>
                  <a:txBody>
                    <a:bodyPr/>
                    <a:lstStyle/>
                    <a:p>
                      <a:pPr>
                        <a:spcAft>
                          <a:spcPts val="0"/>
                        </a:spcAft>
                      </a:pPr>
                      <a:r>
                        <a:rPr lang="en-US" sz="2400" b="1" kern="0">
                          <a:effectLst/>
                        </a:rPr>
                        <a:t> </a:t>
                      </a:r>
                      <a:endParaRPr lang="zh-TW" sz="2400" b="1"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extLst>
                  <a:ext uri="{0D108BD9-81ED-4DB2-BD59-A6C34878D82A}">
                    <a16:rowId xmlns:a16="http://schemas.microsoft.com/office/drawing/2014/main" val="10002"/>
                  </a:ext>
                </a:extLst>
              </a:tr>
              <a:tr h="636463">
                <a:tc vMerge="1">
                  <a:txBody>
                    <a:bodyPr/>
                    <a:lstStyle/>
                    <a:p>
                      <a:endParaRPr lang="zh-TW" altLang="en-US"/>
                    </a:p>
                  </a:txBody>
                  <a:tcPr/>
                </a:tc>
                <a:tc>
                  <a:txBody>
                    <a:bodyPr/>
                    <a:lstStyle/>
                    <a:p>
                      <a:pPr>
                        <a:spcAft>
                          <a:spcPts val="0"/>
                        </a:spcAft>
                      </a:pPr>
                      <a:r>
                        <a:rPr lang="en-US" sz="2400" b="1" kern="0" dirty="0">
                          <a:effectLst/>
                        </a:rPr>
                        <a:t>2</a:t>
                      </a:r>
                      <a:r>
                        <a:rPr lang="zh-TW" sz="2400" b="1" kern="0" dirty="0">
                          <a:effectLst/>
                        </a:rPr>
                        <a:t>號機</a:t>
                      </a:r>
                      <a:endParaRPr lang="zh-TW" sz="2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tc>
                  <a:txBody>
                    <a:bodyPr/>
                    <a:lstStyle/>
                    <a:p>
                      <a:pPr>
                        <a:spcAft>
                          <a:spcPts val="0"/>
                        </a:spcAft>
                      </a:pPr>
                      <a:r>
                        <a:rPr lang="en-US" sz="2400" b="1" kern="0" dirty="0">
                          <a:effectLst/>
                        </a:rPr>
                        <a:t>1979</a:t>
                      </a:r>
                      <a:r>
                        <a:rPr lang="zh-TW" sz="2400" b="1" kern="0" dirty="0">
                          <a:effectLst/>
                        </a:rPr>
                        <a:t>年</a:t>
                      </a:r>
                      <a:r>
                        <a:rPr lang="en-US" sz="2400" b="1" kern="0" dirty="0">
                          <a:effectLst/>
                        </a:rPr>
                        <a:t> 7</a:t>
                      </a:r>
                      <a:r>
                        <a:rPr lang="zh-TW" sz="2400" b="1" kern="0" dirty="0">
                          <a:effectLst/>
                        </a:rPr>
                        <a:t>月</a:t>
                      </a:r>
                      <a:endParaRPr lang="zh-TW" sz="2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tc>
                  <a:txBody>
                    <a:bodyPr/>
                    <a:lstStyle/>
                    <a:p>
                      <a:pPr>
                        <a:spcAft>
                          <a:spcPts val="0"/>
                        </a:spcAft>
                      </a:pPr>
                      <a:r>
                        <a:rPr lang="en-US" sz="2400" b="1" kern="0" dirty="0">
                          <a:effectLst/>
                        </a:rPr>
                        <a:t>1983</a:t>
                      </a:r>
                      <a:r>
                        <a:rPr lang="zh-TW" sz="2400" b="1" kern="0" dirty="0">
                          <a:effectLst/>
                        </a:rPr>
                        <a:t>年</a:t>
                      </a:r>
                      <a:r>
                        <a:rPr lang="en-US" sz="2400" b="1" kern="0" dirty="0">
                          <a:effectLst/>
                        </a:rPr>
                        <a:t>03</a:t>
                      </a:r>
                      <a:r>
                        <a:rPr lang="zh-TW" sz="2400" b="1" kern="0" dirty="0">
                          <a:effectLst/>
                        </a:rPr>
                        <a:t>月</a:t>
                      </a:r>
                      <a:endParaRPr lang="zh-TW" sz="2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tc>
                  <a:txBody>
                    <a:bodyPr/>
                    <a:lstStyle/>
                    <a:p>
                      <a:pPr>
                        <a:spcAft>
                          <a:spcPts val="0"/>
                        </a:spcAft>
                      </a:pPr>
                      <a:r>
                        <a:rPr lang="en-US" sz="2400" b="1" kern="0">
                          <a:effectLst/>
                        </a:rPr>
                        <a:t>1985</a:t>
                      </a:r>
                      <a:r>
                        <a:rPr lang="zh-TW" sz="2400" b="1" kern="0">
                          <a:effectLst/>
                        </a:rPr>
                        <a:t>年</a:t>
                      </a:r>
                      <a:r>
                        <a:rPr lang="en-US" sz="2400" b="1" kern="0">
                          <a:effectLst/>
                        </a:rPr>
                        <a:t>5</a:t>
                      </a:r>
                      <a:r>
                        <a:rPr lang="zh-TW" sz="2400" b="1" kern="0">
                          <a:effectLst/>
                        </a:rPr>
                        <a:t>月</a:t>
                      </a:r>
                      <a:endParaRPr lang="zh-TW" sz="2400" b="1"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tc>
                  <a:txBody>
                    <a:bodyPr/>
                    <a:lstStyle/>
                    <a:p>
                      <a:pPr>
                        <a:spcAft>
                          <a:spcPts val="0"/>
                        </a:spcAft>
                      </a:pPr>
                      <a:r>
                        <a:rPr lang="en-US" sz="2400" b="1" kern="0">
                          <a:effectLst/>
                        </a:rPr>
                        <a:t> </a:t>
                      </a:r>
                      <a:endParaRPr lang="zh-TW" sz="2400" b="1"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extLst>
                  <a:ext uri="{0D108BD9-81ED-4DB2-BD59-A6C34878D82A}">
                    <a16:rowId xmlns:a16="http://schemas.microsoft.com/office/drawing/2014/main" val="10003"/>
                  </a:ext>
                </a:extLst>
              </a:tr>
              <a:tr h="460803">
                <a:tc gridSpan="2">
                  <a:txBody>
                    <a:bodyPr/>
                    <a:lstStyle/>
                    <a:p>
                      <a:pPr>
                        <a:spcAft>
                          <a:spcPts val="0"/>
                        </a:spcAft>
                      </a:pPr>
                      <a:r>
                        <a:rPr lang="zh-TW" sz="2400" kern="0">
                          <a:effectLst/>
                        </a:rPr>
                        <a:t>裝置容量</a:t>
                      </a:r>
                      <a:endParaRPr lang="zh-TW" sz="2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tc hMerge="1">
                  <a:txBody>
                    <a:bodyPr/>
                    <a:lstStyle/>
                    <a:p>
                      <a:endParaRPr lang="zh-TW" altLang="en-US"/>
                    </a:p>
                  </a:txBody>
                  <a:tcPr/>
                </a:tc>
                <a:tc>
                  <a:txBody>
                    <a:bodyPr/>
                    <a:lstStyle/>
                    <a:p>
                      <a:pPr>
                        <a:spcAft>
                          <a:spcPts val="0"/>
                        </a:spcAft>
                      </a:pPr>
                      <a:r>
                        <a:rPr lang="en-US" sz="2400" b="1" kern="0" dirty="0">
                          <a:effectLst/>
                        </a:rPr>
                        <a:t>1272</a:t>
                      </a:r>
                      <a:r>
                        <a:rPr lang="zh-TW" sz="2400" b="1" kern="0" dirty="0">
                          <a:effectLst/>
                        </a:rPr>
                        <a:t>千瓩</a:t>
                      </a:r>
                      <a:endParaRPr lang="zh-TW" sz="2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tc>
                  <a:txBody>
                    <a:bodyPr/>
                    <a:lstStyle/>
                    <a:p>
                      <a:pPr>
                        <a:spcAft>
                          <a:spcPts val="0"/>
                        </a:spcAft>
                      </a:pPr>
                      <a:r>
                        <a:rPr lang="en-US" sz="2400" b="1" kern="0" dirty="0">
                          <a:effectLst/>
                        </a:rPr>
                        <a:t>1970</a:t>
                      </a:r>
                      <a:r>
                        <a:rPr lang="zh-TW" sz="2400" b="1" kern="0" dirty="0">
                          <a:effectLst/>
                        </a:rPr>
                        <a:t>千瓩</a:t>
                      </a:r>
                      <a:endParaRPr lang="zh-TW" sz="2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tc>
                  <a:txBody>
                    <a:bodyPr/>
                    <a:lstStyle/>
                    <a:p>
                      <a:pPr>
                        <a:spcAft>
                          <a:spcPts val="0"/>
                        </a:spcAft>
                      </a:pPr>
                      <a:r>
                        <a:rPr lang="en-US" sz="2400" b="1" kern="0" dirty="0">
                          <a:effectLst/>
                        </a:rPr>
                        <a:t>1902</a:t>
                      </a:r>
                      <a:r>
                        <a:rPr lang="zh-TW" sz="2400" b="1" kern="0" dirty="0">
                          <a:effectLst/>
                        </a:rPr>
                        <a:t>千瓩</a:t>
                      </a:r>
                      <a:endParaRPr lang="zh-TW" sz="2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tc>
                  <a:txBody>
                    <a:bodyPr/>
                    <a:lstStyle/>
                    <a:p>
                      <a:pPr>
                        <a:spcAft>
                          <a:spcPts val="0"/>
                        </a:spcAft>
                      </a:pPr>
                      <a:r>
                        <a:rPr lang="en-US" sz="2400" b="1" kern="0" dirty="0">
                          <a:effectLst/>
                        </a:rPr>
                        <a:t>2,750</a:t>
                      </a:r>
                      <a:r>
                        <a:rPr lang="zh-TW" sz="2400" b="1" kern="0" dirty="0">
                          <a:effectLst/>
                        </a:rPr>
                        <a:t>千瓩</a:t>
                      </a:r>
                      <a:endParaRPr lang="zh-TW" sz="2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68" marR="68568" marT="0" marB="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內容版面配置區 2">
            <a:extLst>
              <a:ext uri="{FF2B5EF4-FFF2-40B4-BE49-F238E27FC236}">
                <a16:creationId xmlns:a16="http://schemas.microsoft.com/office/drawing/2014/main" id="{0C98A5BE-856F-4D8E-9F1C-B224465435E9}"/>
              </a:ext>
            </a:extLst>
          </p:cNvPr>
          <p:cNvSpPr>
            <a:spLocks noGrp="1"/>
          </p:cNvSpPr>
          <p:nvPr>
            <p:ph idx="1"/>
          </p:nvPr>
        </p:nvSpPr>
        <p:spPr>
          <a:xfrm>
            <a:off x="685800" y="620713"/>
            <a:ext cx="3238500" cy="5475287"/>
          </a:xfrm>
        </p:spPr>
        <p:txBody>
          <a:bodyPr/>
          <a:lstStyle/>
          <a:p>
            <a:r>
              <a:rPr lang="zh-TW" altLang="en-US" b="1">
                <a:solidFill>
                  <a:srgbClr val="009900"/>
                </a:solidFill>
              </a:rPr>
              <a:t>全國輻射監測系統：已</a:t>
            </a:r>
            <a:r>
              <a:rPr lang="en-US" altLang="zh-TW" b="1">
                <a:solidFill>
                  <a:srgbClr val="009900"/>
                </a:solidFill>
              </a:rPr>
              <a:t>34</a:t>
            </a:r>
            <a:r>
              <a:rPr lang="zh-TW" altLang="en-US" b="1">
                <a:solidFill>
                  <a:srgbClr val="009900"/>
                </a:solidFill>
              </a:rPr>
              <a:t>個監測站</a:t>
            </a:r>
            <a:endParaRPr lang="en-US" altLang="zh-TW" b="1">
              <a:solidFill>
                <a:srgbClr val="009900"/>
              </a:solidFill>
            </a:endParaRPr>
          </a:p>
          <a:p>
            <a:r>
              <a:rPr lang="zh-TW" altLang="en-US" b="1">
                <a:solidFill>
                  <a:srgbClr val="009900"/>
                </a:solidFill>
              </a:rPr>
              <a:t>均全天自動記錄輻射狀況，立傳原能會輻射偵測中心、核安監管中心</a:t>
            </a:r>
          </a:p>
        </p:txBody>
      </p:sp>
      <p:pic>
        <p:nvPicPr>
          <p:cNvPr id="33795" name="圖片 4">
            <a:extLst>
              <a:ext uri="{FF2B5EF4-FFF2-40B4-BE49-F238E27FC236}">
                <a16:creationId xmlns:a16="http://schemas.microsoft.com/office/drawing/2014/main" id="{07097CE5-38EF-4228-831D-1B39AA3A93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76250"/>
            <a:ext cx="3455988" cy="597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標題 1">
            <a:extLst>
              <a:ext uri="{FF2B5EF4-FFF2-40B4-BE49-F238E27FC236}">
                <a16:creationId xmlns:a16="http://schemas.microsoft.com/office/drawing/2014/main" id="{DFFC07CF-B38D-443B-AB6D-87898A7AC71F}"/>
              </a:ext>
            </a:extLst>
          </p:cNvPr>
          <p:cNvSpPr>
            <a:spLocks noGrp="1"/>
          </p:cNvSpPr>
          <p:nvPr>
            <p:ph type="ctrTitle"/>
          </p:nvPr>
        </p:nvSpPr>
        <p:spPr>
          <a:xfrm>
            <a:off x="685800" y="476250"/>
            <a:ext cx="7772400" cy="1008063"/>
          </a:xfrm>
        </p:spPr>
        <p:txBody>
          <a:bodyPr/>
          <a:lstStyle/>
          <a:p>
            <a:r>
              <a:rPr lang="zh-TW" altLang="zh-TW" sz="8000" b="1">
                <a:solidFill>
                  <a:srgbClr val="3333FF"/>
                </a:solidFill>
              </a:rPr>
              <a:t>能源與國家發展</a:t>
            </a:r>
            <a:endParaRPr lang="zh-TW" altLang="en-US" sz="8000" b="1">
              <a:solidFill>
                <a:srgbClr val="3333FF"/>
              </a:solidFill>
            </a:endParaRPr>
          </a:p>
        </p:txBody>
      </p:sp>
      <p:sp>
        <p:nvSpPr>
          <p:cNvPr id="34819" name="副標題 2">
            <a:extLst>
              <a:ext uri="{FF2B5EF4-FFF2-40B4-BE49-F238E27FC236}">
                <a16:creationId xmlns:a16="http://schemas.microsoft.com/office/drawing/2014/main" id="{CBE425A4-2755-49FD-84D0-27D9075F31EC}"/>
              </a:ext>
            </a:extLst>
          </p:cNvPr>
          <p:cNvSpPr>
            <a:spLocks noGrp="1"/>
          </p:cNvSpPr>
          <p:nvPr>
            <p:ph type="subTitle" idx="1"/>
          </p:nvPr>
        </p:nvSpPr>
        <p:spPr/>
        <p:txBody>
          <a:bodyPr/>
          <a:lstStyle/>
          <a:p>
            <a:endParaRPr lang="zh-TW" altLang="en-US"/>
          </a:p>
        </p:txBody>
      </p:sp>
      <p:pic>
        <p:nvPicPr>
          <p:cNvPr id="34820" name="圖片 6" descr="3e.png">
            <a:extLst>
              <a:ext uri="{FF2B5EF4-FFF2-40B4-BE49-F238E27FC236}">
                <a16:creationId xmlns:a16="http://schemas.microsoft.com/office/drawing/2014/main" id="{4290B8C9-DEF9-467C-941E-65DA6573B7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700213"/>
            <a:ext cx="5648325"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6">
            <a:extLst>
              <a:ext uri="{FF2B5EF4-FFF2-40B4-BE49-F238E27FC236}">
                <a16:creationId xmlns:a16="http://schemas.microsoft.com/office/drawing/2014/main" id="{B5B43ED2-EC07-451F-80D3-36A908566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3500438"/>
            <a:ext cx="1036637"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標題 1">
            <a:extLst>
              <a:ext uri="{FF2B5EF4-FFF2-40B4-BE49-F238E27FC236}">
                <a16:creationId xmlns:a16="http://schemas.microsoft.com/office/drawing/2014/main" id="{839D75D9-3AAE-4E61-B6C5-58B547D8184F}"/>
              </a:ext>
            </a:extLst>
          </p:cNvPr>
          <p:cNvSpPr>
            <a:spLocks noGrp="1"/>
          </p:cNvSpPr>
          <p:nvPr>
            <p:ph type="title"/>
          </p:nvPr>
        </p:nvSpPr>
        <p:spPr/>
        <p:txBody>
          <a:bodyPr/>
          <a:lstStyle/>
          <a:p>
            <a:pPr algn="l"/>
            <a:r>
              <a:rPr lang="zh-TW" altLang="en-US" sz="5400" b="1">
                <a:solidFill>
                  <a:srgbClr val="0000FF"/>
                </a:solidFill>
              </a:rPr>
              <a:t>能源普及：曠日廢時</a:t>
            </a:r>
          </a:p>
        </p:txBody>
      </p:sp>
      <p:sp>
        <p:nvSpPr>
          <p:cNvPr id="35843" name="內容版面配置區 2">
            <a:extLst>
              <a:ext uri="{FF2B5EF4-FFF2-40B4-BE49-F238E27FC236}">
                <a16:creationId xmlns:a16="http://schemas.microsoft.com/office/drawing/2014/main" id="{39AA9440-C2A0-43AE-ADB0-AEFE7B3674C7}"/>
              </a:ext>
            </a:extLst>
          </p:cNvPr>
          <p:cNvSpPr>
            <a:spLocks noGrp="1"/>
          </p:cNvSpPr>
          <p:nvPr>
            <p:ph idx="1"/>
          </p:nvPr>
        </p:nvSpPr>
        <p:spPr/>
        <p:txBody>
          <a:bodyPr/>
          <a:lstStyle/>
          <a:p>
            <a:endParaRPr lang="zh-TW" altLang="en-US"/>
          </a:p>
        </p:txBody>
      </p:sp>
      <p:pic>
        <p:nvPicPr>
          <p:cNvPr id="35844" name="Picture 2">
            <a:extLst>
              <a:ext uri="{FF2B5EF4-FFF2-40B4-BE49-F238E27FC236}">
                <a16:creationId xmlns:a16="http://schemas.microsoft.com/office/drawing/2014/main" id="{128CAE75-86C6-4B17-9F98-050F8064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844675"/>
            <a:ext cx="74422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2">
            <a:extLst>
              <a:ext uri="{FF2B5EF4-FFF2-40B4-BE49-F238E27FC236}">
                <a16:creationId xmlns:a16="http://schemas.microsoft.com/office/drawing/2014/main" id="{561D5231-64B0-449A-A590-788F47C98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025" y="115888"/>
            <a:ext cx="1573213"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標題 1">
            <a:extLst>
              <a:ext uri="{FF2B5EF4-FFF2-40B4-BE49-F238E27FC236}">
                <a16:creationId xmlns:a16="http://schemas.microsoft.com/office/drawing/2014/main" id="{3ADEE0F7-E0F3-4502-B7D8-84F1F704CD1A}"/>
              </a:ext>
            </a:extLst>
          </p:cNvPr>
          <p:cNvSpPr>
            <a:spLocks noGrp="1"/>
          </p:cNvSpPr>
          <p:nvPr>
            <p:ph type="title"/>
          </p:nvPr>
        </p:nvSpPr>
        <p:spPr>
          <a:xfrm>
            <a:off x="457200" y="274638"/>
            <a:ext cx="8229600" cy="1354137"/>
          </a:xfrm>
        </p:spPr>
        <p:txBody>
          <a:bodyPr/>
          <a:lstStyle/>
          <a:p>
            <a:r>
              <a:rPr lang="zh-TW" altLang="en-US" sz="8800" b="1">
                <a:solidFill>
                  <a:srgbClr val="0000FF"/>
                </a:solidFill>
              </a:rPr>
              <a:t>世界能源有限</a:t>
            </a:r>
            <a:br>
              <a:rPr lang="en-US" altLang="zh-TW" sz="8800" b="1">
                <a:solidFill>
                  <a:srgbClr val="0000FF"/>
                </a:solidFill>
              </a:rPr>
            </a:br>
            <a:r>
              <a:rPr lang="zh-TW" altLang="zh-TW" sz="3200" b="1">
                <a:solidFill>
                  <a:srgbClr val="FF00FF"/>
                </a:solidFill>
              </a:rPr>
              <a:t>沙烏地阿拉伯到</a:t>
            </a:r>
            <a:r>
              <a:rPr lang="en-US" altLang="zh-TW" sz="3200" b="1">
                <a:solidFill>
                  <a:srgbClr val="FF00FF"/>
                </a:solidFill>
              </a:rPr>
              <a:t>2028</a:t>
            </a:r>
            <a:r>
              <a:rPr lang="zh-TW" altLang="zh-TW" sz="3200" b="1">
                <a:solidFill>
                  <a:srgbClr val="FF00FF"/>
                </a:solidFill>
              </a:rPr>
              <a:t>年將無石油賣出該國</a:t>
            </a:r>
            <a:endParaRPr lang="zh-TW" altLang="en-US" sz="3200" b="1">
              <a:solidFill>
                <a:srgbClr val="FF00FF"/>
              </a:solidFill>
            </a:endParaRPr>
          </a:p>
        </p:txBody>
      </p:sp>
      <p:sp>
        <p:nvSpPr>
          <p:cNvPr id="36867" name="內容版面配置區 2">
            <a:extLst>
              <a:ext uri="{FF2B5EF4-FFF2-40B4-BE49-F238E27FC236}">
                <a16:creationId xmlns:a16="http://schemas.microsoft.com/office/drawing/2014/main" id="{3FF5AE30-CEF3-4F86-9484-3CD32A6EA90E}"/>
              </a:ext>
            </a:extLst>
          </p:cNvPr>
          <p:cNvSpPr>
            <a:spLocks noGrp="1"/>
          </p:cNvSpPr>
          <p:nvPr>
            <p:ph idx="1"/>
          </p:nvPr>
        </p:nvSpPr>
        <p:spPr/>
        <p:txBody>
          <a:bodyPr/>
          <a:lstStyle/>
          <a:p>
            <a:endParaRPr lang="zh-TW" altLang="en-US"/>
          </a:p>
        </p:txBody>
      </p:sp>
      <p:pic>
        <p:nvPicPr>
          <p:cNvPr id="36868" name="Picture 2">
            <a:extLst>
              <a:ext uri="{FF2B5EF4-FFF2-40B4-BE49-F238E27FC236}">
                <a16:creationId xmlns:a16="http://schemas.microsoft.com/office/drawing/2014/main" id="{41468C11-0909-48A0-8AFA-3D36B3D341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060575"/>
            <a:ext cx="8562975" cy="401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標題 1">
            <a:extLst>
              <a:ext uri="{FF2B5EF4-FFF2-40B4-BE49-F238E27FC236}">
                <a16:creationId xmlns:a16="http://schemas.microsoft.com/office/drawing/2014/main" id="{6CCDD0E6-231B-4B45-AD7C-D13F7BD86FA0}"/>
              </a:ext>
            </a:extLst>
          </p:cNvPr>
          <p:cNvSpPr>
            <a:spLocks noGrp="1"/>
          </p:cNvSpPr>
          <p:nvPr>
            <p:ph type="title"/>
          </p:nvPr>
        </p:nvSpPr>
        <p:spPr/>
        <p:txBody>
          <a:bodyPr>
            <a:normAutofit fontScale="90000"/>
          </a:bodyPr>
          <a:lstStyle/>
          <a:p>
            <a:pPr>
              <a:defRPr/>
            </a:pPr>
            <a:r>
              <a:rPr lang="zh-TW" altLang="en-US" sz="9600" b="1">
                <a:solidFill>
                  <a:srgbClr val="0000FF"/>
                </a:solidFill>
              </a:rPr>
              <a:t>更佳用途</a:t>
            </a:r>
          </a:p>
        </p:txBody>
      </p:sp>
      <p:sp>
        <p:nvSpPr>
          <p:cNvPr id="37891" name="內容版面配置區 2">
            <a:extLst>
              <a:ext uri="{FF2B5EF4-FFF2-40B4-BE49-F238E27FC236}">
                <a16:creationId xmlns:a16="http://schemas.microsoft.com/office/drawing/2014/main" id="{25F4C585-ACE7-4765-93A9-3256DD677DB6}"/>
              </a:ext>
            </a:extLst>
          </p:cNvPr>
          <p:cNvSpPr>
            <a:spLocks noGrp="1"/>
          </p:cNvSpPr>
          <p:nvPr>
            <p:ph idx="1"/>
          </p:nvPr>
        </p:nvSpPr>
        <p:spPr/>
        <p:txBody>
          <a:bodyPr/>
          <a:lstStyle/>
          <a:p>
            <a:r>
              <a:rPr lang="zh-TW" altLang="en-US" sz="3600" b="1">
                <a:solidFill>
                  <a:srgbClr val="009900"/>
                </a:solidFill>
              </a:rPr>
              <a:t>石化原料（煤、油、氣）優先給醫藥民生用，而非燒掉（當能源）</a:t>
            </a:r>
            <a:endParaRPr lang="en-US" altLang="zh-TW" sz="3600" b="1">
              <a:solidFill>
                <a:srgbClr val="009900"/>
              </a:solidFill>
            </a:endParaRPr>
          </a:p>
          <a:p>
            <a:r>
              <a:rPr lang="zh-TW" altLang="en-US" sz="3600" b="1">
                <a:solidFill>
                  <a:srgbClr val="009900"/>
                </a:solidFill>
              </a:rPr>
              <a:t>核燃料（鈾</a:t>
            </a:r>
            <a:r>
              <a:rPr lang="en-US" altLang="zh-TW" sz="3600" b="1">
                <a:solidFill>
                  <a:srgbClr val="009900"/>
                </a:solidFill>
              </a:rPr>
              <a:t>…</a:t>
            </a:r>
            <a:r>
              <a:rPr lang="zh-TW" altLang="en-US" sz="3600" b="1">
                <a:solidFill>
                  <a:srgbClr val="009900"/>
                </a:solidFill>
              </a:rPr>
              <a:t>）無其他用途</a:t>
            </a:r>
          </a:p>
        </p:txBody>
      </p:sp>
      <p:pic>
        <p:nvPicPr>
          <p:cNvPr id="37892" name="圖片 3" descr="U.jpg">
            <a:extLst>
              <a:ext uri="{FF2B5EF4-FFF2-40B4-BE49-F238E27FC236}">
                <a16:creationId xmlns:a16="http://schemas.microsoft.com/office/drawing/2014/main" id="{998195B5-3514-4517-9EA0-F498E7AD34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40425" y="4365625"/>
            <a:ext cx="2357438"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3" descr="C:\Users\lin\Pictures\a.jpg">
            <a:extLst>
              <a:ext uri="{FF2B5EF4-FFF2-40B4-BE49-F238E27FC236}">
                <a16:creationId xmlns:a16="http://schemas.microsoft.com/office/drawing/2014/main" id="{BD168790-64F3-44ED-A3E4-62670620A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4005263"/>
            <a:ext cx="445770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51B0BE-8CCC-4DAF-99FF-3810ED4D3332}"/>
              </a:ext>
            </a:extLst>
          </p:cNvPr>
          <p:cNvSpPr>
            <a:spLocks noGrp="1"/>
          </p:cNvSpPr>
          <p:nvPr>
            <p:ph type="title"/>
          </p:nvPr>
        </p:nvSpPr>
        <p:spPr>
          <a:xfrm>
            <a:off x="685800" y="609600"/>
            <a:ext cx="7772400" cy="587375"/>
          </a:xfrm>
        </p:spPr>
        <p:txBody>
          <a:bodyPr>
            <a:normAutofit fontScale="90000"/>
          </a:bodyPr>
          <a:lstStyle/>
          <a:p>
            <a:pPr>
              <a:defRPr/>
            </a:pPr>
            <a:r>
              <a:rPr lang="zh-TW" altLang="en-US" sz="6000" b="1" dirty="0">
                <a:solidFill>
                  <a:srgbClr val="0000FF"/>
                </a:solidFill>
              </a:rPr>
              <a:t>各發電的外部社會成本</a:t>
            </a:r>
          </a:p>
        </p:txBody>
      </p:sp>
      <p:sp>
        <p:nvSpPr>
          <p:cNvPr id="3" name="內容版面配置區 2">
            <a:extLst>
              <a:ext uri="{FF2B5EF4-FFF2-40B4-BE49-F238E27FC236}">
                <a16:creationId xmlns:a16="http://schemas.microsoft.com/office/drawing/2014/main" id="{7FBDB76A-61BE-4D8F-A845-9D24F96C0B65}"/>
              </a:ext>
            </a:extLst>
          </p:cNvPr>
          <p:cNvSpPr>
            <a:spLocks noGrp="1"/>
          </p:cNvSpPr>
          <p:nvPr>
            <p:ph idx="1"/>
          </p:nvPr>
        </p:nvSpPr>
        <p:spPr/>
        <p:txBody>
          <a:bodyPr>
            <a:normAutofit lnSpcReduction="10000"/>
          </a:bodyPr>
          <a:lstStyle/>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en-US" altLang="zh-TW" dirty="0">
              <a:ea typeface="標楷體" pitchFamily="65" charset="-120"/>
              <a:cs typeface="Times New Roman" pitchFamily="18" charset="0"/>
            </a:endParaRPr>
          </a:p>
          <a:p>
            <a:pPr>
              <a:defRPr/>
            </a:pPr>
            <a:endParaRPr lang="en-US" altLang="zh-TW" sz="2000" dirty="0">
              <a:ea typeface="標楷體" pitchFamily="65" charset="-120"/>
              <a:cs typeface="Times New Roman" pitchFamily="18" charset="0"/>
            </a:endParaRPr>
          </a:p>
          <a:p>
            <a:pPr>
              <a:defRPr/>
            </a:pPr>
            <a:endParaRPr lang="en-US" altLang="zh-TW" sz="2000" dirty="0">
              <a:ea typeface="標楷體" pitchFamily="65" charset="-120"/>
              <a:cs typeface="Times New Roman" pitchFamily="18" charset="0"/>
            </a:endParaRPr>
          </a:p>
          <a:p>
            <a:pPr algn="r">
              <a:buFontTx/>
              <a:buNone/>
              <a:defRPr/>
            </a:pPr>
            <a:r>
              <a:rPr lang="en-US" altLang="zh-TW" sz="2000" dirty="0" err="1">
                <a:ea typeface="標楷體" pitchFamily="65" charset="-120"/>
                <a:cs typeface="Times New Roman" pitchFamily="18" charset="0"/>
              </a:rPr>
              <a:t>ExternE</a:t>
            </a:r>
            <a:r>
              <a:rPr lang="en-US" altLang="zh-TW" sz="2000" dirty="0">
                <a:ea typeface="標楷體" pitchFamily="65" charset="-120"/>
                <a:cs typeface="Times New Roman" pitchFamily="18" charset="0"/>
              </a:rPr>
              <a:t> Externalities of Energy, </a:t>
            </a:r>
            <a:r>
              <a:rPr lang="en-US" altLang="zh-TW" sz="2000" dirty="0" err="1">
                <a:ea typeface="標楷體" pitchFamily="65" charset="-120"/>
                <a:cs typeface="Times New Roman" pitchFamily="18" charset="0"/>
              </a:rPr>
              <a:t>Vol</a:t>
            </a:r>
            <a:r>
              <a:rPr lang="en-US" altLang="zh-TW" sz="2000" dirty="0">
                <a:ea typeface="標楷體" pitchFamily="65" charset="-120"/>
                <a:cs typeface="Times New Roman" pitchFamily="18" charset="0"/>
              </a:rPr>
              <a:t> XX : National Implementation, European Commission</a:t>
            </a:r>
            <a:endParaRPr lang="en-US" altLang="zh-TW" dirty="0"/>
          </a:p>
          <a:p>
            <a:pPr>
              <a:defRPr/>
            </a:pPr>
            <a:endParaRPr lang="zh-TW" altLang="en-US" dirty="0"/>
          </a:p>
        </p:txBody>
      </p:sp>
      <p:pic>
        <p:nvPicPr>
          <p:cNvPr id="38916" name="圖片 10">
            <a:extLst>
              <a:ext uri="{FF2B5EF4-FFF2-40B4-BE49-F238E27FC236}">
                <a16:creationId xmlns:a16="http://schemas.microsoft.com/office/drawing/2014/main" id="{19CC96F6-47BD-4245-89D8-7CC64BF433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412875"/>
            <a:ext cx="6905625"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1">
            <a:extLst>
              <a:ext uri="{FF2B5EF4-FFF2-40B4-BE49-F238E27FC236}">
                <a16:creationId xmlns:a16="http://schemas.microsoft.com/office/drawing/2014/main" id="{2CB78A31-322F-4227-8487-1DA70C645785}"/>
              </a:ext>
            </a:extLst>
          </p:cNvPr>
          <p:cNvSpPr>
            <a:spLocks noGrp="1"/>
          </p:cNvSpPr>
          <p:nvPr>
            <p:ph type="title"/>
          </p:nvPr>
        </p:nvSpPr>
        <p:spPr>
          <a:xfrm>
            <a:off x="685800" y="609600"/>
            <a:ext cx="7772400" cy="1882775"/>
          </a:xfrm>
        </p:spPr>
        <p:txBody>
          <a:bodyPr>
            <a:normAutofit fontScale="90000"/>
          </a:bodyPr>
          <a:lstStyle/>
          <a:p>
            <a:pPr>
              <a:defRPr/>
            </a:pPr>
            <a:r>
              <a:rPr lang="zh-TW" altLang="zh-TW" sz="5400" b="1" dirty="0">
                <a:solidFill>
                  <a:srgbClr val="0000FF"/>
                </a:solidFill>
              </a:rPr>
              <a:t>導致氣候變遷最主要禍首</a:t>
            </a:r>
            <a:br>
              <a:rPr lang="en-US" altLang="zh-TW" sz="5400" b="1" dirty="0">
                <a:solidFill>
                  <a:srgbClr val="0000FF"/>
                </a:solidFill>
              </a:rPr>
            </a:br>
            <a:r>
              <a:rPr lang="zh-TW" altLang="zh-TW" sz="8000" b="1" dirty="0">
                <a:solidFill>
                  <a:srgbClr val="0000FF"/>
                </a:solidFill>
              </a:rPr>
              <a:t>化石燃料</a:t>
            </a:r>
            <a:endParaRPr lang="zh-TW" altLang="en-US" sz="8000" b="1" dirty="0">
              <a:solidFill>
                <a:srgbClr val="0000FF"/>
              </a:solidFill>
            </a:endParaRPr>
          </a:p>
        </p:txBody>
      </p:sp>
      <p:sp>
        <p:nvSpPr>
          <p:cNvPr id="39939" name="內容版面配置區 2">
            <a:extLst>
              <a:ext uri="{FF2B5EF4-FFF2-40B4-BE49-F238E27FC236}">
                <a16:creationId xmlns:a16="http://schemas.microsoft.com/office/drawing/2014/main" id="{A8D24801-7E13-4027-97FB-82A74A3975A0}"/>
              </a:ext>
            </a:extLst>
          </p:cNvPr>
          <p:cNvSpPr>
            <a:spLocks noGrp="1"/>
          </p:cNvSpPr>
          <p:nvPr>
            <p:ph idx="1"/>
          </p:nvPr>
        </p:nvSpPr>
        <p:spPr>
          <a:xfrm>
            <a:off x="685800" y="2781300"/>
            <a:ext cx="7772400" cy="3314700"/>
          </a:xfrm>
        </p:spPr>
        <p:txBody>
          <a:bodyPr/>
          <a:lstStyle/>
          <a:p>
            <a:endParaRPr lang="en-US" altLang="zh-TW" b="1">
              <a:solidFill>
                <a:srgbClr val="009900"/>
              </a:solidFill>
            </a:endParaRPr>
          </a:p>
        </p:txBody>
      </p:sp>
      <p:pic>
        <p:nvPicPr>
          <p:cNvPr id="39940" name="Picture 5" descr="https://encrypted-tbn3.gstatic.com/images?q=tbn:ANd9GcRgLEDVamm6vQ7To61bAYD9uTcJ2AEiQP0fJXbIG_SC_6nnTfQqmg">
            <a:extLst>
              <a:ext uri="{FF2B5EF4-FFF2-40B4-BE49-F238E27FC236}">
                <a16:creationId xmlns:a16="http://schemas.microsoft.com/office/drawing/2014/main" id="{F90F1470-1D08-48A0-B464-3307D8929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038" y="2708275"/>
            <a:ext cx="2519362"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標題 1">
            <a:extLst>
              <a:ext uri="{FF2B5EF4-FFF2-40B4-BE49-F238E27FC236}">
                <a16:creationId xmlns:a16="http://schemas.microsoft.com/office/drawing/2014/main" id="{2FE2D9B7-FF7E-4102-AB91-E856AF9D94E8}"/>
              </a:ext>
            </a:extLst>
          </p:cNvPr>
          <p:cNvSpPr>
            <a:spLocks noGrp="1"/>
          </p:cNvSpPr>
          <p:nvPr>
            <p:ph type="title"/>
          </p:nvPr>
        </p:nvSpPr>
        <p:spPr>
          <a:xfrm>
            <a:off x="457200" y="620713"/>
            <a:ext cx="8229600" cy="1368425"/>
          </a:xfrm>
        </p:spPr>
        <p:txBody>
          <a:bodyPr>
            <a:normAutofit/>
          </a:bodyPr>
          <a:lstStyle/>
          <a:p>
            <a:r>
              <a:rPr lang="zh-TW" altLang="en-US" sz="4900" b="1">
                <a:solidFill>
                  <a:srgbClr val="3333FF"/>
                </a:solidFill>
              </a:rPr>
              <a:t>公有的悲劇</a:t>
            </a:r>
            <a:r>
              <a:rPr lang="zh-TW" altLang="en-US" sz="2800" b="1">
                <a:solidFill>
                  <a:srgbClr val="3333FF"/>
                </a:solidFill>
              </a:rPr>
              <a:t>（</a:t>
            </a:r>
            <a:r>
              <a:rPr lang="en-US" altLang="zh-TW" sz="2800" b="1">
                <a:solidFill>
                  <a:srgbClr val="3333FF"/>
                </a:solidFill>
              </a:rPr>
              <a:t>Tragedy of the Commons</a:t>
            </a:r>
            <a:r>
              <a:rPr lang="zh-TW" altLang="en-US" sz="2800" b="1">
                <a:solidFill>
                  <a:srgbClr val="3333FF"/>
                </a:solidFill>
              </a:rPr>
              <a:t>）</a:t>
            </a:r>
            <a:r>
              <a:rPr lang="zh-TW" altLang="zh-TW" b="1">
                <a:solidFill>
                  <a:srgbClr val="FF00FF"/>
                </a:solidFill>
              </a:rPr>
              <a:t>本世紀末升溫</a:t>
            </a:r>
            <a:r>
              <a:rPr lang="en-US" altLang="zh-TW" b="1">
                <a:solidFill>
                  <a:srgbClr val="FF00FF"/>
                </a:solidFill>
              </a:rPr>
              <a:t>3.7~4.8℃</a:t>
            </a:r>
            <a:r>
              <a:rPr lang="zh-TW" altLang="en-US" sz="2400">
                <a:solidFill>
                  <a:srgbClr val="FF00FF"/>
                </a:solidFill>
              </a:rPr>
              <a:t>若還持續</a:t>
            </a:r>
            <a:endParaRPr lang="zh-TW" altLang="en-US" sz="2400" b="1">
              <a:solidFill>
                <a:srgbClr val="FF00FF"/>
              </a:solidFill>
            </a:endParaRPr>
          </a:p>
        </p:txBody>
      </p:sp>
      <p:sp>
        <p:nvSpPr>
          <p:cNvPr id="40963" name="內容版面配置區 2">
            <a:extLst>
              <a:ext uri="{FF2B5EF4-FFF2-40B4-BE49-F238E27FC236}">
                <a16:creationId xmlns:a16="http://schemas.microsoft.com/office/drawing/2014/main" id="{7526BB57-B951-4C91-B53A-2D12DBA48BA1}"/>
              </a:ext>
            </a:extLst>
          </p:cNvPr>
          <p:cNvSpPr>
            <a:spLocks noGrp="1"/>
          </p:cNvSpPr>
          <p:nvPr>
            <p:ph idx="1"/>
          </p:nvPr>
        </p:nvSpPr>
        <p:spPr>
          <a:xfrm>
            <a:off x="457200" y="1916113"/>
            <a:ext cx="8229600" cy="4210050"/>
          </a:xfrm>
        </p:spPr>
        <p:txBody>
          <a:bodyPr/>
          <a:lstStyle/>
          <a:p>
            <a:endParaRPr lang="zh-TW" altLang="en-US"/>
          </a:p>
        </p:txBody>
      </p:sp>
      <p:pic>
        <p:nvPicPr>
          <p:cNvPr id="40964" name="Picture 2">
            <a:extLst>
              <a:ext uri="{FF2B5EF4-FFF2-40B4-BE49-F238E27FC236}">
                <a16:creationId xmlns:a16="http://schemas.microsoft.com/office/drawing/2014/main" id="{ECB86807-4BFD-42FC-8BA3-16A01A7EA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133600"/>
            <a:ext cx="6292850"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標題 1">
            <a:extLst>
              <a:ext uri="{FF2B5EF4-FFF2-40B4-BE49-F238E27FC236}">
                <a16:creationId xmlns:a16="http://schemas.microsoft.com/office/drawing/2014/main" id="{7171FCED-495E-4DAF-BA54-CB186DD0E049}"/>
              </a:ext>
            </a:extLst>
          </p:cNvPr>
          <p:cNvSpPr>
            <a:spLocks noGrp="1"/>
          </p:cNvSpPr>
          <p:nvPr>
            <p:ph type="title"/>
          </p:nvPr>
        </p:nvSpPr>
        <p:spPr>
          <a:xfrm>
            <a:off x="457200" y="274638"/>
            <a:ext cx="8229600" cy="2001837"/>
          </a:xfrm>
        </p:spPr>
        <p:txBody>
          <a:bodyPr/>
          <a:lstStyle/>
          <a:p>
            <a:pPr algn="l"/>
            <a:r>
              <a:rPr lang="zh-TW" altLang="zh-TW" sz="6000" b="1">
                <a:solidFill>
                  <a:srgbClr val="0000FF"/>
                </a:solidFill>
              </a:rPr>
              <a:t>零碳排放</a:t>
            </a:r>
            <a:r>
              <a:rPr lang="zh-TW" altLang="en-US" b="1">
                <a:solidFill>
                  <a:srgbClr val="0000FF"/>
                </a:solidFill>
              </a:rPr>
              <a:t> </a:t>
            </a:r>
            <a:r>
              <a:rPr lang="en-US" altLang="zh-TW" sz="2400" b="1">
                <a:solidFill>
                  <a:srgbClr val="0000FF"/>
                </a:solidFill>
              </a:rPr>
              <a:t>2050</a:t>
            </a:r>
            <a:r>
              <a:rPr lang="zh-TW" altLang="zh-TW" sz="2400" b="1">
                <a:solidFill>
                  <a:srgbClr val="0000FF"/>
                </a:solidFill>
              </a:rPr>
              <a:t>年前</a:t>
            </a:r>
            <a:br>
              <a:rPr lang="en-US" altLang="zh-TW" b="1">
                <a:solidFill>
                  <a:srgbClr val="0000FF"/>
                </a:solidFill>
              </a:rPr>
            </a:br>
            <a:r>
              <a:rPr lang="en-US" altLang="zh-TW" b="1">
                <a:solidFill>
                  <a:srgbClr val="0000FF"/>
                </a:solidFill>
              </a:rPr>
              <a:t>          </a:t>
            </a:r>
            <a:r>
              <a:rPr lang="en-US" altLang="zh-TW" b="1">
                <a:solidFill>
                  <a:srgbClr val="009900"/>
                </a:solidFill>
              </a:rPr>
              <a:t>Bill Gates </a:t>
            </a:r>
            <a:r>
              <a:rPr lang="en-US" altLang="zh-TW" sz="2400" b="1">
                <a:solidFill>
                  <a:srgbClr val="009900"/>
                </a:solidFill>
              </a:rPr>
              <a:t>2010</a:t>
            </a:r>
            <a:endParaRPr lang="zh-TW" altLang="en-US" sz="2400" b="1">
              <a:solidFill>
                <a:srgbClr val="009900"/>
              </a:solidFill>
            </a:endParaRPr>
          </a:p>
        </p:txBody>
      </p:sp>
      <p:pic>
        <p:nvPicPr>
          <p:cNvPr id="41987" name="內容版面配置區 3" descr="G3.png">
            <a:extLst>
              <a:ext uri="{FF2B5EF4-FFF2-40B4-BE49-F238E27FC236}">
                <a16:creationId xmlns:a16="http://schemas.microsoft.com/office/drawing/2014/main" id="{D6441178-B47B-4D77-AAC7-C3450CF0514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55650" y="2565400"/>
            <a:ext cx="7589838" cy="3802063"/>
          </a:xfrm>
        </p:spPr>
      </p:pic>
      <p:pic>
        <p:nvPicPr>
          <p:cNvPr id="41988" name="Picture 2">
            <a:extLst>
              <a:ext uri="{FF2B5EF4-FFF2-40B4-BE49-F238E27FC236}">
                <a16:creationId xmlns:a16="http://schemas.microsoft.com/office/drawing/2014/main" id="{1C5E9225-EFCD-4317-8C27-565B373E3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188913"/>
            <a:ext cx="319722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a:extLst>
              <a:ext uri="{FF2B5EF4-FFF2-40B4-BE49-F238E27FC236}">
                <a16:creationId xmlns:a16="http://schemas.microsoft.com/office/drawing/2014/main" id="{D2B02591-9196-41F7-A8DE-9A0E4CCF039B}"/>
              </a:ext>
            </a:extLst>
          </p:cNvPr>
          <p:cNvSpPr>
            <a:spLocks noGrp="1"/>
          </p:cNvSpPr>
          <p:nvPr>
            <p:ph type="title"/>
          </p:nvPr>
        </p:nvSpPr>
        <p:spPr/>
        <p:txBody>
          <a:bodyPr/>
          <a:lstStyle/>
          <a:p>
            <a:r>
              <a:rPr lang="zh-TW" altLang="en-US" sz="8800" b="1">
                <a:solidFill>
                  <a:srgbClr val="3333FF"/>
                </a:solidFill>
              </a:rPr>
              <a:t>目錄</a:t>
            </a:r>
          </a:p>
        </p:txBody>
      </p:sp>
      <p:sp>
        <p:nvSpPr>
          <p:cNvPr id="6147" name="內容版面配置區 2">
            <a:extLst>
              <a:ext uri="{FF2B5EF4-FFF2-40B4-BE49-F238E27FC236}">
                <a16:creationId xmlns:a16="http://schemas.microsoft.com/office/drawing/2014/main" id="{A97D7C2D-409A-4766-A5D1-5A15E82932E2}"/>
              </a:ext>
            </a:extLst>
          </p:cNvPr>
          <p:cNvSpPr>
            <a:spLocks noGrp="1"/>
          </p:cNvSpPr>
          <p:nvPr>
            <p:ph idx="1"/>
          </p:nvPr>
        </p:nvSpPr>
        <p:spPr>
          <a:xfrm>
            <a:off x="1692275" y="1981200"/>
            <a:ext cx="6765925" cy="4114800"/>
          </a:xfrm>
        </p:spPr>
        <p:txBody>
          <a:bodyPr/>
          <a:lstStyle/>
          <a:p>
            <a:r>
              <a:rPr lang="zh-TW" altLang="en-US" b="1">
                <a:solidFill>
                  <a:srgbClr val="009900"/>
                </a:solidFill>
              </a:rPr>
              <a:t>使用能源</a:t>
            </a:r>
            <a:endParaRPr lang="en-US" altLang="zh-TW" b="1">
              <a:solidFill>
                <a:srgbClr val="009900"/>
              </a:solidFill>
            </a:endParaRPr>
          </a:p>
          <a:p>
            <a:r>
              <a:rPr lang="zh-TW" altLang="en-US" b="1">
                <a:solidFill>
                  <a:srgbClr val="009900"/>
                </a:solidFill>
              </a:rPr>
              <a:t>尊重專業</a:t>
            </a:r>
            <a:endParaRPr lang="en-US" altLang="zh-TW" b="1">
              <a:solidFill>
                <a:srgbClr val="009900"/>
              </a:solidFill>
            </a:endParaRPr>
          </a:p>
          <a:p>
            <a:r>
              <a:rPr lang="zh-TW" altLang="en-US" b="1">
                <a:solidFill>
                  <a:srgbClr val="009900"/>
                </a:solidFill>
              </a:rPr>
              <a:t>各式誤解</a:t>
            </a:r>
            <a:endParaRPr lang="en-US" altLang="zh-TW" b="1">
              <a:solidFill>
                <a:srgbClr val="009900"/>
              </a:solidFill>
            </a:endParaRPr>
          </a:p>
          <a:p>
            <a:r>
              <a:rPr lang="zh-TW" altLang="en-US" b="1">
                <a:solidFill>
                  <a:srgbClr val="009900"/>
                </a:solidFill>
              </a:rPr>
              <a:t>正確知識</a:t>
            </a:r>
            <a:endParaRPr lang="en-US" altLang="zh-TW" b="1">
              <a:solidFill>
                <a:srgbClr val="009900"/>
              </a:solidFill>
            </a:endParaRPr>
          </a:p>
          <a:p>
            <a:r>
              <a:rPr lang="zh-TW" altLang="en-US" b="1">
                <a:solidFill>
                  <a:srgbClr val="009900"/>
                </a:solidFill>
              </a:rPr>
              <a:t>自知之明</a:t>
            </a:r>
            <a:endParaRPr lang="en-US" altLang="zh-TW" b="1">
              <a:solidFill>
                <a:srgbClr val="009900"/>
              </a:solidFill>
            </a:endParaRPr>
          </a:p>
          <a:p>
            <a:endParaRPr lang="en-US" altLang="zh-TW" b="1">
              <a:solidFill>
                <a:srgbClr val="009900"/>
              </a:solidFill>
            </a:endParaRPr>
          </a:p>
          <a:p>
            <a:endParaRPr lang="zh-TW" altLang="en-US" b="1">
              <a:solidFill>
                <a:srgbClr val="009900"/>
              </a:solidFill>
            </a:endParaRPr>
          </a:p>
        </p:txBody>
      </p:sp>
      <p:pic>
        <p:nvPicPr>
          <p:cNvPr id="6148" name="圖片 3">
            <a:extLst>
              <a:ext uri="{FF2B5EF4-FFF2-40B4-BE49-F238E27FC236}">
                <a16:creationId xmlns:a16="http://schemas.microsoft.com/office/drawing/2014/main" id="{CEE941A1-23E3-4307-A222-C20F7D6E88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2133600"/>
            <a:ext cx="2590800"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標題 1">
            <a:extLst>
              <a:ext uri="{FF2B5EF4-FFF2-40B4-BE49-F238E27FC236}">
                <a16:creationId xmlns:a16="http://schemas.microsoft.com/office/drawing/2014/main" id="{C76E0318-F161-4368-9DC5-83C4BE464329}"/>
              </a:ext>
            </a:extLst>
          </p:cNvPr>
          <p:cNvSpPr>
            <a:spLocks noGrp="1"/>
          </p:cNvSpPr>
          <p:nvPr>
            <p:ph type="title"/>
          </p:nvPr>
        </p:nvSpPr>
        <p:spPr/>
        <p:txBody>
          <a:bodyPr/>
          <a:lstStyle/>
          <a:p>
            <a:endParaRPr lang="zh-TW" altLang="en-US"/>
          </a:p>
        </p:txBody>
      </p:sp>
      <p:sp>
        <p:nvSpPr>
          <p:cNvPr id="43011" name="內容版面配置區 2">
            <a:extLst>
              <a:ext uri="{FF2B5EF4-FFF2-40B4-BE49-F238E27FC236}">
                <a16:creationId xmlns:a16="http://schemas.microsoft.com/office/drawing/2014/main" id="{23575DBA-A91E-4294-8E58-5A50E46FEF9F}"/>
              </a:ext>
            </a:extLst>
          </p:cNvPr>
          <p:cNvSpPr>
            <a:spLocks noGrp="1"/>
          </p:cNvSpPr>
          <p:nvPr>
            <p:ph idx="1"/>
          </p:nvPr>
        </p:nvSpPr>
        <p:spPr/>
        <p:txBody>
          <a:bodyPr/>
          <a:lstStyle/>
          <a:p>
            <a:endParaRPr lang="zh-TW" altLang="en-US"/>
          </a:p>
        </p:txBody>
      </p:sp>
      <p:pic>
        <p:nvPicPr>
          <p:cNvPr id="43012" name="圖片 3">
            <a:extLst>
              <a:ext uri="{FF2B5EF4-FFF2-40B4-BE49-F238E27FC236}">
                <a16:creationId xmlns:a16="http://schemas.microsoft.com/office/drawing/2014/main" id="{F80D84F0-6CB6-4978-8674-800A166367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08050"/>
            <a:ext cx="7772400" cy="492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a:extLst>
              <a:ext uri="{FF2B5EF4-FFF2-40B4-BE49-F238E27FC236}">
                <a16:creationId xmlns:a16="http://schemas.microsoft.com/office/drawing/2014/main" id="{BDEA9303-7FEC-4E8C-87B7-7B31F7602456}"/>
              </a:ext>
            </a:extLst>
          </p:cNvPr>
          <p:cNvSpPr>
            <a:spLocks noGrp="1"/>
          </p:cNvSpPr>
          <p:nvPr>
            <p:ph type="title"/>
          </p:nvPr>
        </p:nvSpPr>
        <p:spPr/>
        <p:txBody>
          <a:bodyPr/>
          <a:lstStyle/>
          <a:p>
            <a:endParaRPr lang="zh-TW" altLang="en-US"/>
          </a:p>
        </p:txBody>
      </p:sp>
      <p:sp>
        <p:nvSpPr>
          <p:cNvPr id="44035" name="內容版面配置區 2">
            <a:extLst>
              <a:ext uri="{FF2B5EF4-FFF2-40B4-BE49-F238E27FC236}">
                <a16:creationId xmlns:a16="http://schemas.microsoft.com/office/drawing/2014/main" id="{5CF9B9CB-ED2F-4873-A9F3-A74C3230C58D}"/>
              </a:ext>
            </a:extLst>
          </p:cNvPr>
          <p:cNvSpPr>
            <a:spLocks noGrp="1"/>
          </p:cNvSpPr>
          <p:nvPr>
            <p:ph idx="1"/>
          </p:nvPr>
        </p:nvSpPr>
        <p:spPr/>
        <p:txBody>
          <a:bodyPr/>
          <a:lstStyle/>
          <a:p>
            <a:endParaRPr lang="zh-TW" altLang="en-US"/>
          </a:p>
        </p:txBody>
      </p:sp>
      <p:pic>
        <p:nvPicPr>
          <p:cNvPr id="44036" name="Picture 2" descr="D:\EY_Documents\Documents\press\2001-2012年各類發購電成本.jpg">
            <a:extLst>
              <a:ext uri="{FF2B5EF4-FFF2-40B4-BE49-F238E27FC236}">
                <a16:creationId xmlns:a16="http://schemas.microsoft.com/office/drawing/2014/main" id="{10DAE6FC-B68E-4B59-8D7B-EFC97DC19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8" y="765175"/>
            <a:ext cx="8150225"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標題 1">
            <a:extLst>
              <a:ext uri="{FF2B5EF4-FFF2-40B4-BE49-F238E27FC236}">
                <a16:creationId xmlns:a16="http://schemas.microsoft.com/office/drawing/2014/main" id="{F1DC530F-E4B9-443E-881B-B2AB353FBCED}"/>
              </a:ext>
            </a:extLst>
          </p:cNvPr>
          <p:cNvSpPr>
            <a:spLocks noGrp="1"/>
          </p:cNvSpPr>
          <p:nvPr>
            <p:ph type="title"/>
          </p:nvPr>
        </p:nvSpPr>
        <p:spPr/>
        <p:txBody>
          <a:bodyPr/>
          <a:lstStyle/>
          <a:p>
            <a:endParaRPr lang="zh-TW" altLang="en-US"/>
          </a:p>
        </p:txBody>
      </p:sp>
      <p:sp>
        <p:nvSpPr>
          <p:cNvPr id="45059" name="內容版面配置區 2">
            <a:extLst>
              <a:ext uri="{FF2B5EF4-FFF2-40B4-BE49-F238E27FC236}">
                <a16:creationId xmlns:a16="http://schemas.microsoft.com/office/drawing/2014/main" id="{8C5E0B06-005A-433B-BDDE-F9974B779D39}"/>
              </a:ext>
            </a:extLst>
          </p:cNvPr>
          <p:cNvSpPr>
            <a:spLocks noGrp="1"/>
          </p:cNvSpPr>
          <p:nvPr>
            <p:ph idx="1"/>
          </p:nvPr>
        </p:nvSpPr>
        <p:spPr>
          <a:xfrm>
            <a:off x="1042988" y="1600200"/>
            <a:ext cx="7643812" cy="4525963"/>
          </a:xfrm>
        </p:spPr>
        <p:txBody>
          <a:bodyPr/>
          <a:lstStyle/>
          <a:p>
            <a:pPr>
              <a:buFontTx/>
              <a:buNone/>
            </a:pPr>
            <a:r>
              <a:rPr lang="zh-TW" altLang="en-US" b="1">
                <a:solidFill>
                  <a:srgbClr val="00B050"/>
                </a:solidFill>
              </a:rPr>
              <a:t>基</a:t>
            </a:r>
            <a:endParaRPr lang="en-US" altLang="zh-TW" b="1">
              <a:solidFill>
                <a:srgbClr val="00B050"/>
              </a:solidFill>
            </a:endParaRPr>
          </a:p>
          <a:p>
            <a:pPr>
              <a:buFontTx/>
              <a:buNone/>
            </a:pPr>
            <a:r>
              <a:rPr lang="zh-TW" altLang="en-US" b="1">
                <a:solidFill>
                  <a:srgbClr val="00B050"/>
                </a:solidFill>
              </a:rPr>
              <a:t>載</a:t>
            </a:r>
            <a:endParaRPr lang="en-US" altLang="zh-TW" b="1">
              <a:solidFill>
                <a:srgbClr val="00B050"/>
              </a:solidFill>
            </a:endParaRPr>
          </a:p>
          <a:p>
            <a:pPr>
              <a:buFontTx/>
              <a:buNone/>
            </a:pPr>
            <a:r>
              <a:rPr lang="zh-TW" altLang="en-US" b="1">
                <a:solidFill>
                  <a:srgbClr val="00B050"/>
                </a:solidFill>
              </a:rPr>
              <a:t>電</a:t>
            </a:r>
            <a:endParaRPr lang="en-US" altLang="zh-TW" b="1">
              <a:solidFill>
                <a:srgbClr val="00B050"/>
              </a:solidFill>
            </a:endParaRPr>
          </a:p>
          <a:p>
            <a:pPr>
              <a:buFontTx/>
              <a:buNone/>
            </a:pPr>
            <a:r>
              <a:rPr lang="zh-TW" altLang="en-US" b="1">
                <a:solidFill>
                  <a:srgbClr val="00B050"/>
                </a:solidFill>
              </a:rPr>
              <a:t>源</a:t>
            </a:r>
            <a:endParaRPr lang="en-US" altLang="zh-TW" b="1">
              <a:solidFill>
                <a:srgbClr val="00B050"/>
              </a:solidFill>
            </a:endParaRPr>
          </a:p>
          <a:p>
            <a:pPr>
              <a:buFontTx/>
              <a:buNone/>
            </a:pPr>
            <a:r>
              <a:rPr lang="zh-TW" altLang="en-US" b="1">
                <a:solidFill>
                  <a:srgbClr val="00B050"/>
                </a:solidFill>
              </a:rPr>
              <a:t>足</a:t>
            </a:r>
            <a:endParaRPr lang="en-US" altLang="zh-TW" b="1">
              <a:solidFill>
                <a:srgbClr val="00B050"/>
              </a:solidFill>
            </a:endParaRPr>
          </a:p>
          <a:p>
            <a:pPr>
              <a:buFontTx/>
              <a:buNone/>
            </a:pPr>
            <a:r>
              <a:rPr lang="zh-TW" altLang="en-US" b="1">
                <a:solidFill>
                  <a:srgbClr val="00B050"/>
                </a:solidFill>
              </a:rPr>
              <a:t>夠</a:t>
            </a:r>
            <a:endParaRPr lang="en-US" altLang="zh-TW" b="1">
              <a:solidFill>
                <a:srgbClr val="00B050"/>
              </a:solidFill>
            </a:endParaRPr>
          </a:p>
          <a:p>
            <a:pPr>
              <a:buFontTx/>
              <a:buNone/>
            </a:pPr>
            <a:r>
              <a:rPr lang="zh-TW" altLang="en-US" b="1">
                <a:solidFill>
                  <a:srgbClr val="00B050"/>
                </a:solidFill>
              </a:rPr>
              <a:t>嗎</a:t>
            </a:r>
            <a:endParaRPr lang="en-US" altLang="zh-TW" b="1">
              <a:solidFill>
                <a:srgbClr val="00B050"/>
              </a:solidFill>
            </a:endParaRPr>
          </a:p>
        </p:txBody>
      </p:sp>
      <p:pic>
        <p:nvPicPr>
          <p:cNvPr id="45060" name="圖片 2">
            <a:extLst>
              <a:ext uri="{FF2B5EF4-FFF2-40B4-BE49-F238E27FC236}">
                <a16:creationId xmlns:a16="http://schemas.microsoft.com/office/drawing/2014/main" id="{1C3BB39B-1C80-4586-AC87-F40380D83B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620713"/>
            <a:ext cx="6049963"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標題 1">
            <a:extLst>
              <a:ext uri="{FF2B5EF4-FFF2-40B4-BE49-F238E27FC236}">
                <a16:creationId xmlns:a16="http://schemas.microsoft.com/office/drawing/2014/main" id="{83AF9FC9-9CA2-4B73-80B3-937B0402D876}"/>
              </a:ext>
            </a:extLst>
          </p:cNvPr>
          <p:cNvSpPr>
            <a:spLocks noGrp="1"/>
          </p:cNvSpPr>
          <p:nvPr>
            <p:ph type="title"/>
          </p:nvPr>
        </p:nvSpPr>
        <p:spPr/>
        <p:txBody>
          <a:bodyPr/>
          <a:lstStyle/>
          <a:p>
            <a:r>
              <a:rPr lang="zh-TW" altLang="en-US" sz="3600" b="1">
                <a:solidFill>
                  <a:srgbClr val="0000FF"/>
                </a:solidFill>
              </a:rPr>
              <a:t>年均發電時間陸域</a:t>
            </a:r>
            <a:r>
              <a:rPr lang="en-US" altLang="zh-TW" sz="3600" b="1">
                <a:solidFill>
                  <a:srgbClr val="0000FF"/>
                </a:solidFill>
              </a:rPr>
              <a:t>28%</a:t>
            </a:r>
            <a:r>
              <a:rPr lang="zh-TW" altLang="en-US" sz="3600" b="1">
                <a:solidFill>
                  <a:srgbClr val="0000FF"/>
                </a:solidFill>
              </a:rPr>
              <a:t>、海域</a:t>
            </a:r>
            <a:r>
              <a:rPr lang="en-US" altLang="zh-TW" sz="3600" b="1">
                <a:solidFill>
                  <a:srgbClr val="0000FF"/>
                </a:solidFill>
              </a:rPr>
              <a:t>38%</a:t>
            </a:r>
            <a:endParaRPr lang="zh-TW" altLang="en-US" sz="3600" b="1">
              <a:solidFill>
                <a:srgbClr val="0000FF"/>
              </a:solidFill>
            </a:endParaRPr>
          </a:p>
        </p:txBody>
      </p:sp>
      <p:sp>
        <p:nvSpPr>
          <p:cNvPr id="46083" name="內容版面配置區 2">
            <a:extLst>
              <a:ext uri="{FF2B5EF4-FFF2-40B4-BE49-F238E27FC236}">
                <a16:creationId xmlns:a16="http://schemas.microsoft.com/office/drawing/2014/main" id="{07996D27-A275-4D1D-AE7A-6928DF9CD5B7}"/>
              </a:ext>
            </a:extLst>
          </p:cNvPr>
          <p:cNvSpPr>
            <a:spLocks noGrp="1"/>
          </p:cNvSpPr>
          <p:nvPr>
            <p:ph idx="1"/>
          </p:nvPr>
        </p:nvSpPr>
        <p:spPr/>
        <p:txBody>
          <a:bodyPr/>
          <a:lstStyle/>
          <a:p>
            <a:pPr>
              <a:buFontTx/>
              <a:buNone/>
            </a:pPr>
            <a:r>
              <a:rPr lang="zh-TW" altLang="en-US" b="1">
                <a:solidFill>
                  <a:srgbClr val="00B050"/>
                </a:solidFill>
              </a:rPr>
              <a:t>風電</a:t>
            </a:r>
            <a:endParaRPr lang="en-US" altLang="zh-TW" b="1">
              <a:solidFill>
                <a:srgbClr val="00B050"/>
              </a:solidFill>
            </a:endParaRPr>
          </a:p>
          <a:p>
            <a:pPr>
              <a:buFontTx/>
              <a:buNone/>
            </a:pPr>
            <a:r>
              <a:rPr lang="zh-TW" altLang="en-US" b="1">
                <a:solidFill>
                  <a:srgbClr val="00B050"/>
                </a:solidFill>
              </a:rPr>
              <a:t>全年</a:t>
            </a:r>
            <a:endParaRPr lang="en-US" altLang="zh-TW" b="1">
              <a:solidFill>
                <a:srgbClr val="00B050"/>
              </a:solidFill>
            </a:endParaRPr>
          </a:p>
          <a:p>
            <a:pPr>
              <a:buFontTx/>
              <a:buNone/>
            </a:pPr>
            <a:r>
              <a:rPr lang="zh-TW" altLang="en-US" b="1">
                <a:solidFill>
                  <a:srgbClr val="00B050"/>
                </a:solidFill>
              </a:rPr>
              <a:t>發電</a:t>
            </a:r>
            <a:endParaRPr lang="en-US" altLang="zh-TW" b="1">
              <a:solidFill>
                <a:srgbClr val="00B050"/>
              </a:solidFill>
            </a:endParaRPr>
          </a:p>
          <a:p>
            <a:pPr>
              <a:buFontTx/>
              <a:buNone/>
            </a:pPr>
            <a:r>
              <a:rPr lang="zh-TW" altLang="en-US" b="1">
                <a:solidFill>
                  <a:srgbClr val="00B050"/>
                </a:solidFill>
              </a:rPr>
              <a:t>分布</a:t>
            </a:r>
            <a:endParaRPr lang="en-US" altLang="zh-TW" b="1">
              <a:solidFill>
                <a:srgbClr val="00B050"/>
              </a:solidFill>
            </a:endParaRPr>
          </a:p>
          <a:p>
            <a:pPr>
              <a:buFontTx/>
              <a:buNone/>
            </a:pPr>
            <a:r>
              <a:rPr lang="en-US" altLang="zh-TW" b="1">
                <a:solidFill>
                  <a:srgbClr val="00B050"/>
                </a:solidFill>
              </a:rPr>
              <a:t>2012</a:t>
            </a:r>
            <a:endParaRPr lang="zh-TW" altLang="en-US" b="1">
              <a:solidFill>
                <a:srgbClr val="00B050"/>
              </a:solidFill>
            </a:endParaRPr>
          </a:p>
        </p:txBody>
      </p:sp>
      <p:pic>
        <p:nvPicPr>
          <p:cNvPr id="46084" name="圖片 12">
            <a:extLst>
              <a:ext uri="{FF2B5EF4-FFF2-40B4-BE49-F238E27FC236}">
                <a16:creationId xmlns:a16="http://schemas.microsoft.com/office/drawing/2014/main" id="{0E3AC71E-AB16-435E-99B5-5E7C81DBD1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628775"/>
            <a:ext cx="5327650" cy="44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F9A0B1-7605-43F0-8FA6-3F00FEA083A6}"/>
              </a:ext>
            </a:extLst>
          </p:cNvPr>
          <p:cNvSpPr>
            <a:spLocks noGrp="1"/>
          </p:cNvSpPr>
          <p:nvPr>
            <p:ph type="title"/>
          </p:nvPr>
        </p:nvSpPr>
        <p:spPr>
          <a:xfrm>
            <a:off x="457200" y="476250"/>
            <a:ext cx="8229600" cy="1296988"/>
          </a:xfrm>
        </p:spPr>
        <p:txBody>
          <a:bodyPr>
            <a:normAutofit/>
          </a:bodyPr>
          <a:lstStyle/>
          <a:p>
            <a:r>
              <a:rPr lang="zh-TW" altLang="en-US" sz="6600" b="1">
                <a:solidFill>
                  <a:srgbClr val="0000FF"/>
                </a:solidFill>
              </a:rPr>
              <a:t>成本為現行電價</a:t>
            </a:r>
            <a:r>
              <a:rPr lang="en-US" altLang="zh-TW" sz="6600" b="1">
                <a:solidFill>
                  <a:srgbClr val="0000FF"/>
                </a:solidFill>
              </a:rPr>
              <a:t>2-3</a:t>
            </a:r>
            <a:r>
              <a:rPr lang="zh-TW" altLang="en-US" sz="6600" b="1">
                <a:solidFill>
                  <a:srgbClr val="0000FF"/>
                </a:solidFill>
              </a:rPr>
              <a:t>倍</a:t>
            </a:r>
            <a:br>
              <a:rPr lang="en-US" altLang="zh-TW" sz="4000" b="1">
                <a:solidFill>
                  <a:srgbClr val="0000FF"/>
                </a:solidFill>
              </a:rPr>
            </a:br>
            <a:r>
              <a:rPr lang="zh-TW" altLang="en-US" sz="2400" b="1">
                <a:solidFill>
                  <a:srgbClr val="0000FF"/>
                </a:solidFill>
              </a:rPr>
              <a:t>（每瓩需</a:t>
            </a:r>
            <a:r>
              <a:rPr lang="en-US" altLang="zh-TW" sz="2400" b="1">
                <a:solidFill>
                  <a:srgbClr val="0000FF"/>
                </a:solidFill>
              </a:rPr>
              <a:t>10~20</a:t>
            </a:r>
            <a:r>
              <a:rPr lang="zh-TW" altLang="en-US" sz="2400" b="1">
                <a:solidFill>
                  <a:srgbClr val="0000FF"/>
                </a:solidFill>
              </a:rPr>
              <a:t>平方公尺裝置面積）</a:t>
            </a:r>
          </a:p>
        </p:txBody>
      </p:sp>
      <p:sp>
        <p:nvSpPr>
          <p:cNvPr id="47107" name="內容版面配置區 2">
            <a:extLst>
              <a:ext uri="{FF2B5EF4-FFF2-40B4-BE49-F238E27FC236}">
                <a16:creationId xmlns:a16="http://schemas.microsoft.com/office/drawing/2014/main" id="{E82A084A-A4E8-4677-8BC5-0C87625201A0}"/>
              </a:ext>
            </a:extLst>
          </p:cNvPr>
          <p:cNvSpPr>
            <a:spLocks noGrp="1"/>
          </p:cNvSpPr>
          <p:nvPr>
            <p:ph idx="1"/>
          </p:nvPr>
        </p:nvSpPr>
        <p:spPr/>
        <p:txBody>
          <a:bodyPr/>
          <a:lstStyle/>
          <a:p>
            <a:endParaRPr lang="en-US" altLang="zh-TW"/>
          </a:p>
          <a:p>
            <a:pPr>
              <a:buFontTx/>
              <a:buNone/>
            </a:pPr>
            <a:r>
              <a:rPr lang="zh-TW" altLang="en-US" b="1">
                <a:solidFill>
                  <a:srgbClr val="00B050"/>
                </a:solidFill>
              </a:rPr>
              <a:t>太陽</a:t>
            </a:r>
            <a:endParaRPr lang="en-US" altLang="zh-TW" b="1">
              <a:solidFill>
                <a:srgbClr val="00B050"/>
              </a:solidFill>
            </a:endParaRPr>
          </a:p>
          <a:p>
            <a:pPr>
              <a:buFontTx/>
              <a:buNone/>
            </a:pPr>
            <a:r>
              <a:rPr lang="zh-TW" altLang="en-US" b="1">
                <a:solidFill>
                  <a:srgbClr val="00B050"/>
                </a:solidFill>
              </a:rPr>
              <a:t>全年</a:t>
            </a:r>
            <a:endParaRPr lang="en-US" altLang="zh-TW" b="1">
              <a:solidFill>
                <a:srgbClr val="00B050"/>
              </a:solidFill>
            </a:endParaRPr>
          </a:p>
          <a:p>
            <a:pPr>
              <a:buFontTx/>
              <a:buNone/>
            </a:pPr>
            <a:r>
              <a:rPr lang="zh-TW" altLang="en-US" b="1">
                <a:solidFill>
                  <a:srgbClr val="00B050"/>
                </a:solidFill>
              </a:rPr>
              <a:t>可發</a:t>
            </a:r>
            <a:endParaRPr lang="en-US" altLang="zh-TW" b="1">
              <a:solidFill>
                <a:srgbClr val="00B050"/>
              </a:solidFill>
            </a:endParaRPr>
          </a:p>
          <a:p>
            <a:pPr>
              <a:buFontTx/>
              <a:buNone/>
            </a:pPr>
            <a:r>
              <a:rPr lang="zh-TW" altLang="en-US" b="1">
                <a:solidFill>
                  <a:srgbClr val="00B050"/>
                </a:solidFill>
              </a:rPr>
              <a:t>電時</a:t>
            </a:r>
            <a:endParaRPr lang="en-US" altLang="zh-TW" b="1">
              <a:solidFill>
                <a:srgbClr val="00B050"/>
              </a:solidFill>
            </a:endParaRPr>
          </a:p>
          <a:p>
            <a:pPr>
              <a:buFontTx/>
              <a:buNone/>
            </a:pPr>
            <a:r>
              <a:rPr lang="zh-TW" altLang="en-US" b="1">
                <a:solidFill>
                  <a:srgbClr val="00B050"/>
                </a:solidFill>
              </a:rPr>
              <a:t>間</a:t>
            </a:r>
            <a:r>
              <a:rPr lang="en-US" altLang="zh-TW" b="1">
                <a:solidFill>
                  <a:srgbClr val="00B050"/>
                </a:solidFill>
              </a:rPr>
              <a:t>14%</a:t>
            </a:r>
          </a:p>
        </p:txBody>
      </p:sp>
      <p:pic>
        <p:nvPicPr>
          <p:cNvPr id="47108" name="圖片 14">
            <a:extLst>
              <a:ext uri="{FF2B5EF4-FFF2-40B4-BE49-F238E27FC236}">
                <a16:creationId xmlns:a16="http://schemas.microsoft.com/office/drawing/2014/main" id="{C033916D-8536-4D49-B630-975C9524D3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2060575"/>
            <a:ext cx="591185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標題 1">
            <a:extLst>
              <a:ext uri="{FF2B5EF4-FFF2-40B4-BE49-F238E27FC236}">
                <a16:creationId xmlns:a16="http://schemas.microsoft.com/office/drawing/2014/main" id="{A2698DDF-1159-4CB5-90BE-8E46D3A91C14}"/>
              </a:ext>
            </a:extLst>
          </p:cNvPr>
          <p:cNvSpPr>
            <a:spLocks noGrp="1"/>
          </p:cNvSpPr>
          <p:nvPr>
            <p:ph type="title"/>
          </p:nvPr>
        </p:nvSpPr>
        <p:spPr/>
        <p:txBody>
          <a:bodyPr/>
          <a:lstStyle/>
          <a:p>
            <a:r>
              <a:rPr lang="zh-TW" altLang="zh-TW" sz="9600" b="1">
                <a:solidFill>
                  <a:srgbClr val="0000FF"/>
                </a:solidFill>
              </a:rPr>
              <a:t>再生能源</a:t>
            </a:r>
            <a:r>
              <a:rPr lang="zh-TW" altLang="en-US" sz="9600" b="1">
                <a:solidFill>
                  <a:srgbClr val="0000FF"/>
                </a:solidFill>
              </a:rPr>
              <a:t>受限</a:t>
            </a:r>
          </a:p>
        </p:txBody>
      </p:sp>
      <p:sp>
        <p:nvSpPr>
          <p:cNvPr id="48131" name="內容版面配置區 2">
            <a:extLst>
              <a:ext uri="{FF2B5EF4-FFF2-40B4-BE49-F238E27FC236}">
                <a16:creationId xmlns:a16="http://schemas.microsoft.com/office/drawing/2014/main" id="{8FF8A032-6E0E-415E-B927-C07B7216C8E4}"/>
              </a:ext>
            </a:extLst>
          </p:cNvPr>
          <p:cNvSpPr>
            <a:spLocks noGrp="1"/>
          </p:cNvSpPr>
          <p:nvPr>
            <p:ph idx="1"/>
          </p:nvPr>
        </p:nvSpPr>
        <p:spPr>
          <a:xfrm>
            <a:off x="457200" y="1700213"/>
            <a:ext cx="8229600" cy="4425950"/>
          </a:xfrm>
        </p:spPr>
        <p:txBody>
          <a:bodyPr/>
          <a:lstStyle/>
          <a:p>
            <a:r>
              <a:rPr lang="zh-TW" altLang="zh-TW" b="1">
                <a:solidFill>
                  <a:srgbClr val="00B050"/>
                </a:solidFill>
              </a:rPr>
              <a:t>一旦設置太陽能，土地即至少</a:t>
            </a:r>
            <a:r>
              <a:rPr lang="en-US" altLang="zh-TW" b="1">
                <a:solidFill>
                  <a:srgbClr val="00B050"/>
                </a:solidFill>
              </a:rPr>
              <a:t>20</a:t>
            </a:r>
            <a:r>
              <a:rPr lang="zh-TW" altLang="zh-TW" b="1">
                <a:solidFill>
                  <a:srgbClr val="00B050"/>
                </a:solidFill>
              </a:rPr>
              <a:t>年無法他用，若廣設</a:t>
            </a:r>
            <a:r>
              <a:rPr lang="zh-TW" altLang="en-US" b="1">
                <a:solidFill>
                  <a:srgbClr val="00B050"/>
                </a:solidFill>
              </a:rPr>
              <a:t>，</a:t>
            </a:r>
            <a:r>
              <a:rPr lang="zh-TW" altLang="zh-TW" b="1">
                <a:solidFill>
                  <a:srgbClr val="00B050"/>
                </a:solidFill>
              </a:rPr>
              <a:t>影響糧食安全、生態等</a:t>
            </a:r>
            <a:endParaRPr lang="en-US" altLang="zh-TW" b="1">
              <a:solidFill>
                <a:srgbClr val="00B050"/>
              </a:solidFill>
            </a:endParaRPr>
          </a:p>
          <a:p>
            <a:r>
              <a:rPr lang="zh-TW" altLang="zh-TW" b="1">
                <a:solidFill>
                  <a:srgbClr val="00B050"/>
                </a:solidFill>
              </a:rPr>
              <a:t>太陽能電池含硫化鎘</a:t>
            </a:r>
            <a:r>
              <a:rPr lang="zh-TW" altLang="en-US" b="1">
                <a:solidFill>
                  <a:srgbClr val="00B050"/>
                </a:solidFill>
              </a:rPr>
              <a:t>、製程</a:t>
            </a:r>
            <a:r>
              <a:rPr lang="zh-TW" altLang="zh-TW" b="1">
                <a:solidFill>
                  <a:srgbClr val="00B050"/>
                </a:solidFill>
              </a:rPr>
              <a:t>氫氟酸等毒</a:t>
            </a:r>
            <a:endParaRPr lang="zh-TW" altLang="en-US" b="1">
              <a:solidFill>
                <a:srgbClr val="00B050"/>
              </a:solidFill>
            </a:endParaRPr>
          </a:p>
          <a:p>
            <a:r>
              <a:rPr lang="zh-TW" altLang="zh-TW" b="1">
                <a:solidFill>
                  <a:srgbClr val="00B050"/>
                </a:solidFill>
              </a:rPr>
              <a:t>再生能源電逾</a:t>
            </a:r>
            <a:r>
              <a:rPr lang="en-US" altLang="zh-TW" b="1">
                <a:solidFill>
                  <a:srgbClr val="00B050"/>
                </a:solidFill>
              </a:rPr>
              <a:t>20%</a:t>
            </a:r>
            <a:r>
              <a:rPr lang="zh-TW" altLang="zh-TW" b="1">
                <a:solidFill>
                  <a:srgbClr val="00B050"/>
                </a:solidFill>
              </a:rPr>
              <a:t>，供電</a:t>
            </a:r>
            <a:r>
              <a:rPr lang="zh-TW" altLang="en-US" b="1">
                <a:solidFill>
                  <a:srgbClr val="00B050"/>
                </a:solidFill>
              </a:rPr>
              <a:t>不</a:t>
            </a:r>
            <a:r>
              <a:rPr lang="zh-TW" altLang="zh-TW" b="1">
                <a:solidFill>
                  <a:srgbClr val="00B050"/>
                </a:solidFill>
              </a:rPr>
              <a:t>穩</a:t>
            </a:r>
            <a:endParaRPr lang="en-US" altLang="zh-TW" b="1">
              <a:solidFill>
                <a:srgbClr val="00B050"/>
              </a:solidFill>
            </a:endParaRPr>
          </a:p>
          <a:p>
            <a:r>
              <a:rPr lang="zh-TW" altLang="zh-TW" b="1">
                <a:solidFill>
                  <a:srgbClr val="00B050"/>
                </a:solidFill>
              </a:rPr>
              <a:t>風</a:t>
            </a:r>
            <a:r>
              <a:rPr lang="zh-TW" altLang="en-US" b="1">
                <a:solidFill>
                  <a:srgbClr val="00B050"/>
                </a:solidFill>
              </a:rPr>
              <a:t>車因噪音</a:t>
            </a:r>
            <a:r>
              <a:rPr lang="zh-TW" altLang="zh-TW" b="1">
                <a:solidFill>
                  <a:srgbClr val="00B050"/>
                </a:solidFill>
              </a:rPr>
              <a:t>近距等，無法施工</a:t>
            </a:r>
            <a:endParaRPr lang="en-US" altLang="zh-TW"/>
          </a:p>
          <a:p>
            <a:r>
              <a:rPr lang="zh-TW" altLang="en-US" b="1">
                <a:solidFill>
                  <a:srgbClr val="FF00FF"/>
                </a:solidFill>
              </a:rPr>
              <a:t>均需額外穩定電源隨時備戰</a:t>
            </a:r>
            <a:endParaRPr lang="en-US" altLang="zh-TW" b="1">
              <a:solidFill>
                <a:srgbClr val="FF00FF"/>
              </a:solidFill>
            </a:endParaRPr>
          </a:p>
        </p:txBody>
      </p:sp>
      <p:sp>
        <p:nvSpPr>
          <p:cNvPr id="48132" name="AutoShape 2" descr="data:image/jpeg;base64,/9j/4AAQSkZJRgABAQAAAQABAAD/2wCEAAkGBxQQEhUUEhQUFBQXGBgYFBgWFRQWFRQYFRkXGBYWGBUYHCggGholHhUYITEiJSorLi4uGB8zODMsNygtLisBCgoKDg0OGxAQGywkHSQsLDQuLCwsLCwsLCwsLCwsLCwsLCwsLCwsLCwsLCwsLCwsLCwsLCw0LCwsLCwsLCwsLP/AABEIAMcA/QMBIgACEQEDEQH/xAAbAAACAwEBAQAAAAAAAAAAAAAABAIDBQEGB//EAEQQAAECBAQDBQUFBwMDBAMAAAECEQADITEEEhNBUWFxBQYigZEyQqGx8BQjUsHRM2Jyc4Lh8SRDkqKywhVjdNMHNGT/xAAaAQADAQEBAQAAAAAAAAAAAAAAAQIDBAUG/8QALxEAAgEDAgQEBgIDAQAAAAAAAAECAxESITEEE0FRImFxgSMyQpGhwQUUYtHhM//aAAwDAQACEQMRAD8A8q0DR2Ox92fOkWgaJQNABB6tHWjewvZubs+fOf2J0sNlRXMwfO2Ye0KAtyjDjGjUc3K/R2Nqyisce35ItA0SjkbGJxoGjsEMDjQNEoIQEWgaOwQAcaBolBABFoGiUEAEYGiUEAEWgiUEAEWgaJQQwIwNEoIQEYGiUEAEWgiUEAEYGiUEAHYI7BAI40EdggA9p2BJzdjY4cFpV/w01flHio993KWlXZ2PlOM+VSsu+XJfo4jwUcPCN8yqv8v0b1l4YPy/ZyBo7BHcYHGgaOwQgOQNEoIYEWgaJQQARaBouw8grUwbdySyQBck7DnFKQWreIzWWPUvB4Zg0DRKCLIItA0SghARaBolBABFoGiUEAEWgaJQQARaBolBABFoGiUEAEWgaJQQAdgieWDJCuBCOy0FRASCSaAAOSeAAvGt2F3enYxREsMke3MVRCOp48o9RL7UwfZQIwoGJxLMqar2Endm25D1jlrcUoPCCyl2/wBm0KOWstEVd3u78zB/eT0nNNlTU6SVJExMsp8cxQJalPDesK9n9y5eKllWFxkuYsWQpBQr+oEkjqzRd3b7VnYzFzFzl5joTgBZKQQKJGwjx0klJCkkpULEEgjoRHHThxEqk/HaWnTT0N5SpqEdLrX1L+0+y52FXknS1IVs9lc0qsR0hOPXYLvpNKNLFy0YqVuFhpg6LG/UPzhDtPAYVbLwkxQKneTNopASlSyRM9kpASRUva8dUeJnDSurea2/4Y8lS/8AN38upgQRMJeO5I7FJPVGLi07MrgizJBkh3EVwRZkjX7p9lpxOLlS1lkEkq5hAKinzytGdSooRcn0HGLk7I0kYf7D2eVqpPxYyIG6JPvHlm/MR5KPRd9O1fteKUU/s0fdyhtlTuOpc+kYOSMeFTwzlvLV/pGlZq+K2RXBFuSDJHTcyKoIvlSCpQAID0q/lYHp5xLEYVUtRQtJSpJZQIYg8DEKonLHqW4NRUugtBFunBpxdyCqCLskc04LgVQRdkg04LgUwRdpwZILgUwNF2nBkguBS0DRfpxzJBcC7TiMxB91upsIe0oNOOeTyVr2NYPF3tf1Oz+0Jq0aeYplPmEpLiWCbsLs9ak3hPThvSg0oVNRgrRQTlKbvI2e4Uv/AFEz+RM/KPNiXHru4stp8z+Sv/xjzulHPSl8efsazXwo+4npx3ShvTg0468jCwkmQBYNEtOHNODShJpaIcryd2Jy0eLxDwsbHxOxy3DM7PyeN2Qezh7UvGK/qk/kRGdpQaUYyp5fU/ua8zT5V9jdlz+yheRiz1Uj/wCyL+xpkiZOmDDyUyEaSxqLUtUxKVMjMA7A+KvJ6x5vSja7uSqYn/46/mmOTiKONNvJv1ZpSneSVl9jI7Z7FmYSZpzWdnBSSUqBsQSIR049rm+34PKquIwwdPGZK3HMhvgOMeW0o6uHrylG0vmW5jUgk7x2Ynpx3ThvSjulG+ZnYS049PgpI7RlCUphi5SfulH/AH0J/wBtR/EBY/3jF04nJzIUFJJSpJBBFwRYxjWjmrrSS2ZpB2euwlMw5SSlQIUCxBuCLgxFMp6Cpj2Uw6klOLxMoTVZ8oIVpiY1tRISxZmcM7MYqm96Z1pKJMgf+3LS/qXjKPFVJaRjqt9dLlulFbs83/6ZNbNprCeJSQPUiFUAGojXxmLmzv2sxa/4lEjyFhC2nG0J1Pqt7ENQtZXuJacd04c0oNKNcyLCRRHdONrszs8TRNf3JSligukp4ilCbQlpRnGreTXYqUEkmJacd0oc0oNKLzJsJ6UGlDmlHdKDMMS7Sg0oe0oNKOfM0xEtKDSh3Sg0oMwxNLuXL++X/KX80xgmVHqe6Etpy/5SvmmMQyqxy05fGn7G84/Dj7iGlHdKHtKDSjqzMcRHSg0oe0oNKDMWIjpx3Sh3Sg0oMx4iWlGx3dl//sfyF/NMK6UanYUn9t/JV8xHNxU/h/Y1ox8Ri4CcqRMTMRRST5Ebg8jaKZpStaikNWoAICSa5Q9wHYHdod045o77xeuWSEmsXF+wlpQaUPacd0405j6kYiGlHRJegvDulF2DWmXMQtQcBQLOxURUAc6Qp1cYtjjTydjb7woSjCiQn/ZMoK/iWFKV9c48jpR6IqMyRPUq6pyCfMGMvSjn4VuMWn3Na+rT8hHSg0oe0oNKOnMwsJaUGlDulFuGwSpisqElR5fMnYQnUS1Y1G5b3bQM05JNVSJqU8yzt8DGRpR6nDYKXJUlOfPOJ91ihAYuHPtE28zC0v7PMSApBkr/ABodaD/Eklx5PHLGvacpJO2hs6fhS6nn9KO6UauJ7PMurpUk2Ukuk/p0ML6UdKqqSujJwa3EtKDSh7Sg0orMWJfpQaUOacYnbvaUyVLzyUElHimCZLWPA4BY0qHfo8ck6ygrs3jTcth/Sg0o8nJ77L96Ug9FFN7Gr0h2T31ln25S08WUFNxowtwjJcXBlvh5HquycNPVMOhMRLORWYrRncOm1aGFdLjCMztrCCblxCp6AE+BUoqAWFtlU6DVJb1icjvDhVUE0D+IKHLcRlTqx5snfextUh8KK7X6DelBpRajFSiARMQynynMKsWLcYYTLe1Y6+YjlwYlpR3Sh3Sg0oeYsRLSg0od0oNODMMRLSjT7Dl/tv5KvmIXMuojqciVHPiDIdBYApGpUeE5gfhxjm4iXgZvQhedhIogyQ1NQxiEaObIxKhLg0oalIeLNOLU7rUlx1EtOIqkAsSLVHo35w6mXeJaUJS0C1nodw8v/TTf5iP+2EdKNOVMIlrRkWQVpOdhkDCxL3/WKtOM6U9ZepdSDVr9hHSjulDulBpRtmZ4iJlcLxbKWtKMmZgfayhn67kciWhnSg04ltPcpXSsV9mS/vU+f/aYW0o1uz5f3ifP/tML6UQp+N+iG14UILw4IY79R8R0HpEhJh3Sg0ovJE62sJaUGlDunBpw8wxL9KOKkAgghwaEbEG4MfL5XeTFGTmTPXmQplOxzJX7Ki42II/qTFmH704uYhaNY5srpOSWD4XKkghN8rnqlt44P7MX0OnkMz+8XZJwk9UtnR7Uv95CrpfiK+j7xnj9K/JbcNjG32bOOOzSp8xSpn7SSvKlSsyE+JADgHMkCj3TzhREjDFmxCg7sFSD/UnwrJjjZ1IvwAGJl/Z1MJgJOGJs91yCfwqunmYyVJZwaM7gioIoX5hmPKNJGElFsuKS9w8uegsLF8hqPlGrjezBik6yJsjVSAcSyjlp7M8OkM9jRoLgYvZ+JSHlzX0lF3FTLVbOniQLj3k9I7OkrkKyuxoQUE5VpPsrSd0kW9LiLD2SraZI2tiJPkA6vMekaeC7NXMQJKwgipkzEzJahLJuk5VE6aj/AMTWC4FPZ/bUwDIqctIJdK8xJQef4kcRtcbiL194cXJUUrW5HFKSCDYgi4I3+hnzOx8Qm8maektSvikfV7vDMnDrUkS50uYkD9nMKF/dHgaVQTcbXG8Uqkl1FhF9DZwveuatNEIUsXTUFY4oY3G4bpwFuH77AtnkkDfKp28iBHk5+FXKWUqBSpJ9NwUqG24I/wAMpbEcp3k038gv59b2q811I5UX0PZK7zyQoFSZgBFCAkpUOILv8HjV7L7ewqgtSlgDIwzJND6U6x80w8/I6VB0k1SXFf8AxMX6ZlstBdJoFbj91Y49bsbwSrSkrMFTUXdH0VGMkroJiD5iJokoNi/nHztAz1RRQrl/NG56XiSF5rHIri+VJ68D8Okaf2H2J5K7n0lIFhE9OPnae0JoLGYtChxUW8xsef8AmHpfeDEihmAKGykoIPm1OrtFriV2IdBnspUuqusWaceSw/eeakkFKCrcEEE/w1+Hzh+V3se8qm7K8Q/pIhqvEl0pHoJWEJStWdYAUkZA2Q0FTR3rxjmnCOH70ysiklKwVKBDMQWADO96RdK7akK99uqVButIVOolf1KnFu3oMaUGlEkY2Uq0xH/ID4GGEsbEHoY15iM8WK6Ud04b04NOHmLEWlLEtSVKdnNgVGoOwDxAS4cTIKlJAUpBc1Tlf2VfiBEAlxmpeNluKxQppwacN5I7pxeROIppwacN6cGnBkGJ8N7Ox5zgLy5FgoUciBRXvUGxAV/SIiMSuUv2ZYWhX4E0KT8nESxKRLWpC5ScySUq8UxnBrddqE9AIYxikLQmbpOT92vxl8yAMp6lDeaVR5x2hisYuSp5BEtExIUnIA4BcEOXYpIUmnCO9tygvLiEeFE8nOAaSsQn2hcMC7jko8IlhFy5stUvIp0vMljUFaDUSPCfdTmb93nFvY+JlKzYdYUmXOYZjMChLmD9nMYIFiWNbKMAGKlXQF+XhXuKmxhvs7GqkLSuW1HGUsykn25KuRijES1S1LRNBCkHJNDh6UChWp/txiBVfMeGZiD/AAzB4vrzhjNXtfApRlmyayJrmW90m6pCj+JJsYzne9d9/MsP+oecaHY2PSjPKn1kTWE1iPu1+5PT4vX/ABC/aWDVh5ikLNQxzA0Uk+zNT4qgi8IRoYRf2lIlqVlnJGWSouMwuJC1cfwK8oS15qCRmmJIJB8RSQRd2ND8rwoPLgzhuOV81jcGNpP+tT//AFJFPZBxKU7GtJyfiIQEsF2ysp0pk5aQ7omZ1OgnZTHxIO/C4pSOYnG4iWopWouOOVVxQgkFwRUEX9RGPm5/EC3yr6dI08FjEqSJU4jKP2a3rK3YgXlvUi4uIYDSe0TOIC9PUei1S5bLfZZIobMq3HYwuMcuUVJUhANUqSUAO2xAZ/8ABhfF4ZUpeVQAI/ecMXZQO6TcEXfqIskT0rTkmBlD2JjuUhqJVxR8RzFIBDk6YlQzoloADFSXmBSDSr56p5+vPicXLmPnQyqMoLIBO+Yl68/XjCa88ldXSoVBB41BB3BHkYuEsTnKAErPuCyuaBsf3fTgEMvXOQGStK3DMc6SQDw8NR9COzTLHhVqZG8BGQ+hLenyhRE2gCg4Fm9pPFn+XyiakGWXIC5arGuRTfFKh5EQAOFMoJDzFrRYKyDwng4WW6GLRLSwOqDwUEqcHgW+vKEEpZ1SiWbxpNSBzHvJ5j4UicguXl0Vug1fkl/aHI16wwH9ID30V5Kyr60ofqkXJlF2dL8MwzDoS2YcoQkTAfZvug2PTnyvweL0VoASPwm4/hP10gEOolk8DzCg39ulosQhQsD5f2t9WhFJ3qebeIfxDcfXKLUqt8KlvItQ8jAM0kYman3lj/kPn9dYYl9sTR7/AKgH8ozEKa1PUN+nlSJap4n4/TfVIabFZG5I7wTEkEhBbkRcEcecNSe3nuj0P5NHmhPPExfKndPQQ8pIWKPUo7Xl7hQ9D+cN4fFy10Sa8DQx5NMzp9dIsSuHzZC5aPY5IMkeUTiSLKI8zFycfMHvq9YrneRPLPkHaPakmYUqEwFWRImeFdVp8Ob2NwlB9YMJ2rISmYhcwZVpcEJWWWgug+zvUH+MxYO68suAsgVABADE9fh9NNHcuSBWYsn+kP5R5j42muv4DmISw/aqELStE0BSSCDlXcFxTJDP/rkiVOzyVpa6UrlqUEvVqp900B5PFi+5skD2l7bj6tHUdz5G6lm+4DcOsH96n3/AcxGnLmy+0k6wnITNkpAxOYzAJkskJQtgHeuUltgYWT2fKp/rJBa37c5kbpLI6wz3b7GkYSfqZ5gZKkqS2YTQoEKl2o4O7WjO7a7P+zzciVHIoCbh1EqqlVha9G6iOmlWjUWhoncZRgJNP9XLNwPDiDmT+Esn+9Y2MFh5OJlow32pCpyVf6ZeSenwn2pSypIBHAO9gI8eFDagP8ZyLH6/VosAILsU1DsJjy1iyhXdo1GbEzs+QklKsWkEHKUmRi6cUFxbhHJUiQCCMWcwNCJGIzOmx/iHyhrHSzjpSp6R/qZQbEoYfeoAYTkh7jf16+eNbl6cEgqAPtXooQgPWzsLIxjrROOslGadlkzBrNTVly3Hib2gOdIyfs+HH+/N2NJCrbEEzLfKMzDzzLUFoOVaTmCklLjgoBrcR1jZxUlGJQqfKAExNcRLTt/78sNWWd07QWAZkT8KUaUybNIH7NRlAGUX8Q/aklHFPmG3rx2FkSVZVTJp3SQhGVaT7K0q1apPH84xG5Haz+VWs9jtYxo4HGAp0ZzmW5yqD55Kt1JBNRXxI3uIAHZeMwxRkWZ6k+4cqHll6kHPUcU8eBrBi5EiURWeoGqFp08qxxSSdtwag0Lb5mPwapKmUQQRmQoF0LSbKSSaijcrGJ4LG5QUqGeWfaS5ofxJLeFQ4+riADV+0YecQFayVWzky/FwC2SW3GZur3Ff2mXJUUqlzSD7SVTEBKh1ErnRQPQwjisJkAWk5pZLBTAEFj4Vpbwq5eYcWnKxQKQiZVA9khs0vmk5g6dymx5XgAbSqUwXKTMUUh1DVTnRxLCXVPPbdt+onyJhLyyhezzAEKO7snwk+nSEJ0hckpUlTpNULSSxbm1CHqDUej2gpncJc3yCJn5IV8Dy3YD5xEslpkopUNypT8szX6ivWJqxKQQFyx+6oKWX5u/i+Y+EZqZxT93NSSE0sQuX0PDfKadLxc5QLhcs7+6/A7pV9VEAD/2kAgqlor7KwqYQW4soP84sTiAP9tCX3GcoV/1U+rQggMCUeJPvJVcDm1x+8PhFkgv7FeKDU+XHqK/OADRE+rBKQdg3xSovHftB/dpf7tAbqlnHUcoTlKceGo/Abj+H68jFiVvUOW8lp/UfVIALxPPLl4UV6MGPlWLJc8/QH15fAwjPmplh1qSkHdRCUnqkmnUf3hBfejCoNZoUbMh12/eFFDrBdCPUoWfr6+uUSEznHh8V/wDkOWmkqQtWzqUlIpwAc+sZU7vti5paUiWl+CSpQ8yW+EQ5ILpH1EL6xxU0C6gOpH5x8uVK7RnjxTlJ5Zsj+SBER3PWus2bXzV8TGEuKpR3kS6iPTzEAqqAH2DnY/mY7kBc/Ek7XiOkBvegL3ev5RdnQlgSd7Dcbvwt6x4HocgS5lCAl24Dlf64RZqEA+EBj7IU59W2aIKnszb1cWruSzAcPOICc4f2AS72dxasFmO5Y1bN9Nfg8Xdo4MYmQmTacAqZh/FchRzS7e8EggcRzjPmskDMok2tuxFt4rxcwq09InPLFFP7CisqCgBUs9No6+Fny55MuMrM89qAh1MxosOuitlt9bwIRegURQgJUc6fxV4X9DG33lw1U4pIaXN8OISkgCXNuocAFe0PPhGIoGzupNUkrBzJu0e7GSkro6lqOdm4yZh5qZkp86ao8AAmIrmSqp5hv0jS7ewCClOLwwbDzD4kjKDhpu6DwHD/ABGEMpaqQCXSfGShX4flGv3f7V0FKExJXImeDEyhLAbgsAWIvTnyhgZQXzYg/ifKfxUFUmGcHjFyliZLOVSTRs6gnkQaFCufGGe3eylYWYEhRVLWM0iZmCUzEKrlNL1aM1xS3LMVFv3FNtwgGbmPwaJqDiJCMqQfv5TB5Cj7wBNZKvhGSKULbbp8qgHyV5Rb2bi1yFhcq48JBQ4UD7Upb3Sdv7Ro9pYRCka+HcSiWWjMM2GWboWAHMs7H84AIdn48ZdKaFLlEvTMZkpRuuXSiuKLKEU9o4FUlQdloUHlrHsTE7FJJuN03T0hVCcxYDMdwM6iOAJ4cFRrdnrWhJROQoyFFyFhMliKaktS2aYOFlbwm7CE8FizLJyspKqLSWyqD2ISPMEWuOEM4jDAp1JTlFMyS+aUT+JyHSdl24sYRx65EpZT9qkqSDQhS1kg1qhAoeIpyhSV3kw8hWaWuapQ/DKQkEG4JWS4NiCC+8K6C5p4bF5HDBSFe2g1CmsaAkEVYio+BsxGE8OeUSpG4Pty+Sw4psFAMeRpGDO70ImTPu8OEpJsqashPQJannS0Iq7z4gE6akSrj7tCAWOxUoFRDcTBkK57DDTNUZZiVKAolaU5loGwNPEnkTTYxCbM+zKIXMlJBFcy05VA8UkuR5OORjwqsXiMQWMyYt7OtWX0tEcP2LOmFkyyebUpdzEOqluxZHscR29hUEKRNL7iWlSsp/dWcrjqX6wpjO90sgKRJWSXqVJQCQ1coCmNdmhfD9zJl1KSkuHTUtZ3MaU7ulLSQ8wkCyUjcgOXrV6xzy42mupPMRi4jvlPmHwolIPFipR5kqLE8yIqXjMdOY6k0ubA5R6JAj1OC7v4ZPuEl/eL1qDTjW0akspR7CQGvt9XjmqfyC+lEOqeHmd2ZkwhWQpoHJqSRcluvwjRwncxJAUVqpcMHo2x6GPWLmsLhze3T0ihE4U68b7ORHK+Nqy20JzbEsP3Vw6XK0ZquSTx6EUjQkYOXKBEtCUjkIrmTwCQ/wDf6eISJ5U3iO77fCMJVKkvmbFlfcvUmjA+KpfbbhFR/ifrSIpnB7i7bGIqvamxBv8AGM9haFi0A+KxZnbl8LwEJALJqNzwd382+MdCgR4SnwszEbXLAcucSQsZXDEktXg1S/p5xWpBwtldVWZtiTercIhh5dM1rEsX6AcBe0SVKISXIc15VFCPjDMxQCeTAWAfcADdj/iE5WAzlodLgccu4UXOZgeiuMSSAEmhKq02oBsNi+72i+epmKTXd9nFm8z8YoXhmVmBLElySaVukX+caKQXGuzcZIWmdKxKlHVIR7LJSAQRNexKSTTgDtHlMbg1SJipMwpC5Z8JCXzCjMSKgio/Ux6dWGoTxLNXKEv6C0ef70dr4mUtOVbBKQhKghOcZds7OaPvaPT4TiV8htTqdCnD4da/YTNWlXtBCCMqq1AS/wAuMMK7NmCq0pSRRWpNQkLHNyDHmsR2tPmBlzZihwKi3pGZiEnevWO/Ns2yPpWB7Rw6cPMw2KnSTK9qSpGaYuTM9GIO4fjxjAX2nhU3mzpmygiUmWlXDxKVfnljyaFnKUjdvJosw8jNm9p28LB3L1fgAOu0Jtg5G/O7wSR7OHUs2JmzjXg4QE+rxFHfCegKElMmUFJyqyy8xUOCislx1eK+y+7c2YfGnIOKqP0j0EzulLKUpSWUKqUzhywb1BHm8c0+KpxdmzN1EeTndvYldFT1gfunKBewSzRnkKVVTqJ4km1493h+5CA+aYCaHwilW2P1WNWT2Jh5YI0waXJcuK0N9vjGM/5CkttSXUR4DCd3Z8wFSUEJ5+Fm6+kOye585SnUEpS497Y3amz3j6FKQGCeAZhQAAW6N+UC5Ozunk/1/gRyS/kp30I5rPEK7pqckKSNg4a3Ft9/8xbhO5m65lHNEhyocntHqlApU1Dxo9Kt84ETHD8/P0a0RLjattxcxlOCw0uV4UguC7sNug6ekaQSwv0oH41brC6JW9CxpUk/2iRU9yU+fwc7RyTqOTJyJFJvQjmKmkSWGDxVQ1B4Chr/AJjgmVqbmlD+sZu4XLF1LMx470FISmyzwAJLllMzvYQ7KSMz7VBHPbrHFyQseFg/INuCOoPzi4ysAkcKpVmLAMHPxPWsdl4Vjz/vvAlknKVNcPVgQKP5Nx4xPUuAavw2/SKbkOxXiJB2yuOVD9XioIUng/19eYi1YPB6dfUdBHPtibG4f3Wfeg9IpN9AKZKVpplB3sAPr9ImJytpY51oekWIxFqG9Q1aM/zhWeQ92vxIvFq7eqHctzqygJ8Ps7M9aeHhU1/WBKyFFJNA4cByXqSD1F+cVyphy038RUa0c7caGLJsokJJJuAwDXPO8N76ksulznoB4UhiqqnFKDpUExauaQCS7uWDBi4FXZ6DhyhaVg1AunMx2LmrVDnlXzhiXJId1W9oMTu3lR/hwjN43EXZU2arORVizP8AKKikOCpRJd2cBhwb47GsRmYrMo1YgVDcWAHn53hdKyagjmGZuDPYsb9IIxdgHzOSlNBu45/TRgdq9mme2ZIQSr2ql6jbe+3rGmFJWAfEKDjy8XxHpHJss+GrsMqeT3V5vFU5ct3W49jyGE7BmrWUEMlPvMSGZ6NyFI2pPdJA8K3WairpBLFrGnC+0ehl4YgAAX4NUt+o+AiCiEpGZYBoS7i4Nfh8o2lxlST00G5sSwPduRIQQU6ilC6gLDYQ/JwqEBSpaADcnLUk3APLwjl6xWJRMsNlIBLqNPw0oa8PjzjoILgg+7YW2pd3oRa8YSnOWsmycn1GTig1QFGnkKUPlFK8SKFqPc/ACOrlgM5YXejKCmoAHO14hOQEpFQfa2ygGleQrfkYhYgTGL3I9ptix2qdgw+Mc+1EkMnKSHc29DQ/46RBE1CTVyKXIIejEHYG0SCkHKpJo9S4bhl5k84dl2DQskHMPwqq4UGs7DoKBuUWtsK1O9Qrg3mLwpNnDMGsS1RcC5fYQTlAgJoRx3N6PENBdDGZg4Ac2fiOQtEZaqVABqP79IoSglLA5mJA3Px6fEx2XMUn2gSw60G78BXhCcUIbUQ9aChpy6jrFWJxEqjuDd+YowrajxCYQFMGKiaOejCnrHJkhwah3vU22PV4UUupVjhmo2KT5jbdxuxIgVMTzAtTn+n5QZUgO4t86isVFgSGBdzflYevxi7XK1ZctrpDcLk/5/vFaZpDFvXd+Hn8o5NmnLSjgVFctLdb7xFeLygOMw5ECpJap2gUX2Hiyay5A+O12d944akHyPTj8IqXiQp8lVB2AIqQxZzfi3OIkTC5IFgzs7HfbgOtbRapsfLZbMT7NfhXq3nCk9DOqitxYW5bbRZOQpXvhJA2Dk0qCaNHESxVOZJBGzVNLj1MXFWQ8GUqzEVOm7MS7FxcelfKLCj9wr5+Q+H6RYsBV3WDXwgkPShP1aO5mulfJ0/pD1aFg+xmJ7QLsA7F3J3Fate4hla5pNWJBLAEgAO7ilLjnBBG8kk0hMrlKUkOC6Q97OMtWOzHrF0ycUEqJNQly7hs2VufvD+mOQRFk2TYvE9JILJLuokpq9FFmF3F+fJo5NmHMQ9WZql68TzggiMUhpI6ubMIsk3HJLNQbku9eY4VulyAEJKqm7h28TtflS36wQRE/IpwQLWpbhDBKSCRVx69dvwiKUyVqcKyts1EjLyZz7UEENaCxQ3JWkJSkfswCoMGNyK+UKBJmEs/BBcA2NT6fVIIIXdixRyaJgVXcUIJqK5j1pEZSVKIZZYlyTs4e29HHnHYIpu0bikkQVhSs0U7u7gXd6cAB84vw/Z5NwAahLNcG1zT9I5BEOo7AooqODWSWZ3oeIam3KKUzimhJd6l6qVw5WA8oII1g8tGXghnUWEvRjQEX4tVms/+TAoTC2VGUcHT633tBBDUV2N1TiQXJmVWtf3Ydim9WBBB6tEsLhVqLpJUGNWS1LllF9xb0jsEM0wjcZnYJZYKVQNY3vUHYl4qXlSrKkKKjYlT1PEEge784IIjrbyCaSdgTKKSwSARcgum3A1do7L0lHNMS5Jr1arAQQQN2V0S3iroHlknKCAKsCdywilK0+IkqU1DVm5bcDxvBBC3OeU2y6WtBJSEBwLm44W2gmLKieBFwzjhHYIXUnNiyVVYGrfV4YkYhNXHz284IILE3Z//2Q==">
            <a:extLst>
              <a:ext uri="{FF2B5EF4-FFF2-40B4-BE49-F238E27FC236}">
                <a16:creationId xmlns:a16="http://schemas.microsoft.com/office/drawing/2014/main" id="{F8C4DC2A-3339-445B-92C6-423D80D6EC04}"/>
              </a:ext>
            </a:extLst>
          </p:cNvPr>
          <p:cNvSpPr>
            <a:spLocks noChangeAspect="1" noChangeArrowheads="1"/>
          </p:cNvSpPr>
          <p:nvPr/>
        </p:nvSpPr>
        <p:spPr bwMode="auto">
          <a:xfrm>
            <a:off x="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endParaRPr lang="zh-TW" altLang="en-US" sz="2400"/>
          </a:p>
        </p:txBody>
      </p:sp>
      <p:pic>
        <p:nvPicPr>
          <p:cNvPr id="48133" name="圖片 4" descr="1s.png">
            <a:extLst>
              <a:ext uri="{FF2B5EF4-FFF2-40B4-BE49-F238E27FC236}">
                <a16:creationId xmlns:a16="http://schemas.microsoft.com/office/drawing/2014/main" id="{A4129B8B-F395-4DE6-8270-7A3DE89FA1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72225" y="4508500"/>
            <a:ext cx="240982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5F2D4AF3-1260-4B19-AD97-F2B7324728DF}"/>
              </a:ext>
            </a:extLst>
          </p:cNvPr>
          <p:cNvSpPr>
            <a:spLocks noGrp="1"/>
          </p:cNvSpPr>
          <p:nvPr>
            <p:ph type="title"/>
          </p:nvPr>
        </p:nvSpPr>
        <p:spPr/>
        <p:txBody>
          <a:bodyPr/>
          <a:lstStyle/>
          <a:p>
            <a:r>
              <a:rPr lang="zh-TW" altLang="zh-TW" sz="3600" b="1">
                <a:solidFill>
                  <a:srgbClr val="0000FF"/>
                </a:solidFill>
              </a:rPr>
              <a:t>影響民眾風險認知的關鍵</a:t>
            </a:r>
            <a:r>
              <a:rPr lang="zh-TW" altLang="en-US" sz="3600" b="1">
                <a:solidFill>
                  <a:srgbClr val="0000FF"/>
                </a:solidFill>
              </a:rPr>
              <a:t>：</a:t>
            </a:r>
            <a:r>
              <a:rPr lang="zh-TW" altLang="zh-TW" b="1">
                <a:solidFill>
                  <a:srgbClr val="0000FF"/>
                </a:solidFill>
              </a:rPr>
              <a:t>恐懼</a:t>
            </a:r>
            <a:endParaRPr lang="en-US" altLang="zh-TW" b="1">
              <a:solidFill>
                <a:srgbClr val="0000FF"/>
              </a:solidFill>
            </a:endParaRPr>
          </a:p>
        </p:txBody>
      </p:sp>
      <p:sp>
        <p:nvSpPr>
          <p:cNvPr id="49155" name="內容版面配置區 2">
            <a:extLst>
              <a:ext uri="{FF2B5EF4-FFF2-40B4-BE49-F238E27FC236}">
                <a16:creationId xmlns:a16="http://schemas.microsoft.com/office/drawing/2014/main" id="{185FF24D-779B-4573-B131-D69C3BEC6070}"/>
              </a:ext>
            </a:extLst>
          </p:cNvPr>
          <p:cNvSpPr>
            <a:spLocks noGrp="1"/>
          </p:cNvSpPr>
          <p:nvPr>
            <p:ph idx="1"/>
          </p:nvPr>
        </p:nvSpPr>
        <p:spPr/>
        <p:txBody>
          <a:bodyPr/>
          <a:lstStyle/>
          <a:p>
            <a:r>
              <a:rPr lang="zh-TW" altLang="zh-TW" b="1">
                <a:solidFill>
                  <a:srgbClr val="009900"/>
                </a:solidFill>
              </a:rPr>
              <a:t>反核者說沒有任一電廠是絕對安全，因此，應關掉所有的核能電廠</a:t>
            </a:r>
            <a:endParaRPr lang="en-US" altLang="zh-TW" b="1">
              <a:solidFill>
                <a:srgbClr val="009900"/>
              </a:solidFill>
            </a:endParaRPr>
          </a:p>
          <a:p>
            <a:r>
              <a:rPr lang="zh-TW" altLang="zh-TW" b="1">
                <a:solidFill>
                  <a:srgbClr val="009900"/>
                </a:solidFill>
              </a:rPr>
              <a:t>則不可待在室內（火災與地震壓死等風險），也不可待在室外（車禍與空氣污染等風險）</a:t>
            </a:r>
            <a:r>
              <a:rPr lang="zh-TW" altLang="zh-TW">
                <a:solidFill>
                  <a:srgbClr val="FF00FF"/>
                </a:solidFill>
              </a:rPr>
              <a:t>←</a:t>
            </a:r>
            <a:r>
              <a:rPr lang="zh-TW" altLang="zh-TW" b="1">
                <a:solidFill>
                  <a:srgbClr val="009900"/>
                </a:solidFill>
              </a:rPr>
              <a:t>風險機率遠</a:t>
            </a:r>
            <a:r>
              <a:rPr lang="zh-TW" altLang="en-US" b="1">
                <a:solidFill>
                  <a:srgbClr val="009900"/>
                </a:solidFill>
              </a:rPr>
              <a:t>高於</a:t>
            </a:r>
            <a:r>
              <a:rPr lang="zh-TW" altLang="zh-TW" b="1">
                <a:solidFill>
                  <a:srgbClr val="009900"/>
                </a:solidFill>
              </a:rPr>
              <a:t>核電</a:t>
            </a:r>
            <a:endParaRPr lang="en-US" altLang="zh-TW" b="1">
              <a:solidFill>
                <a:srgbClr val="009900"/>
              </a:solidFill>
            </a:endParaRPr>
          </a:p>
          <a:p>
            <a:r>
              <a:rPr lang="zh-TW" altLang="en-US" sz="2400" b="1">
                <a:solidFill>
                  <a:srgbClr val="009900"/>
                </a:solidFill>
              </a:rPr>
              <a:t>美式核電啟用</a:t>
            </a:r>
            <a:r>
              <a:rPr lang="en-US" altLang="zh-TW" sz="2400" b="1">
                <a:solidFill>
                  <a:srgbClr val="009900"/>
                </a:solidFill>
              </a:rPr>
              <a:t>60</a:t>
            </a:r>
            <a:r>
              <a:rPr lang="zh-TW" altLang="en-US" sz="2400" b="1">
                <a:solidFill>
                  <a:srgbClr val="009900"/>
                </a:solidFill>
              </a:rPr>
              <a:t>年來，無一人因輻射死亡</a:t>
            </a:r>
            <a:endParaRPr lang="en-US" altLang="zh-TW" sz="2400" b="1">
              <a:solidFill>
                <a:srgbClr val="009900"/>
              </a:solidFill>
            </a:endParaRPr>
          </a:p>
          <a:p>
            <a:r>
              <a:rPr lang="zh-TW" altLang="en-US" sz="2400" b="1">
                <a:solidFill>
                  <a:srgbClr val="009900"/>
                </a:solidFill>
              </a:rPr>
              <a:t>其他發電方式則不可勝數</a:t>
            </a:r>
          </a:p>
        </p:txBody>
      </p:sp>
      <p:pic>
        <p:nvPicPr>
          <p:cNvPr id="49156" name="Picture 4" descr="D:\EY_Documents\Documents\nuclear energy\p.jpg">
            <a:extLst>
              <a:ext uri="{FF2B5EF4-FFF2-40B4-BE49-F238E27FC236}">
                <a16:creationId xmlns:a16="http://schemas.microsoft.com/office/drawing/2014/main" id="{BA823440-6651-4EEA-BEC7-3F34C0A6C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0938" y="5084763"/>
            <a:ext cx="2227262"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9EB401-61D2-4301-BF62-A0BF4EC37875}"/>
              </a:ext>
            </a:extLst>
          </p:cNvPr>
          <p:cNvSpPr>
            <a:spLocks noGrp="1"/>
          </p:cNvSpPr>
          <p:nvPr>
            <p:ph type="title"/>
          </p:nvPr>
        </p:nvSpPr>
        <p:spPr>
          <a:xfrm>
            <a:off x="457200" y="274638"/>
            <a:ext cx="8229600" cy="1354137"/>
          </a:xfrm>
        </p:spPr>
        <p:txBody>
          <a:bodyPr>
            <a:normAutofit fontScale="90000"/>
          </a:bodyPr>
          <a:lstStyle/>
          <a:p>
            <a:pPr>
              <a:defRPr/>
            </a:pPr>
            <a:r>
              <a:rPr lang="zh-TW" altLang="en-US" sz="9800" b="1" dirty="0">
                <a:solidFill>
                  <a:srgbClr val="0000FF"/>
                </a:solidFill>
              </a:rPr>
              <a:t>德國：兩面手法</a:t>
            </a:r>
            <a:endParaRPr lang="zh-TW" altLang="en-US" sz="2600" b="1" dirty="0">
              <a:solidFill>
                <a:srgbClr val="FF00FF"/>
              </a:solidFill>
            </a:endParaRPr>
          </a:p>
        </p:txBody>
      </p:sp>
      <p:sp>
        <p:nvSpPr>
          <p:cNvPr id="50179" name="內容版面配置區 2">
            <a:extLst>
              <a:ext uri="{FF2B5EF4-FFF2-40B4-BE49-F238E27FC236}">
                <a16:creationId xmlns:a16="http://schemas.microsoft.com/office/drawing/2014/main" id="{505C6512-8A60-421B-A5D6-EBA11D57FE5A}"/>
              </a:ext>
            </a:extLst>
          </p:cNvPr>
          <p:cNvSpPr>
            <a:spLocks noGrp="1"/>
          </p:cNvSpPr>
          <p:nvPr>
            <p:ph idx="1"/>
          </p:nvPr>
        </p:nvSpPr>
        <p:spPr>
          <a:xfrm>
            <a:off x="457200" y="1989138"/>
            <a:ext cx="8229600" cy="4137025"/>
          </a:xfrm>
        </p:spPr>
        <p:txBody>
          <a:bodyPr/>
          <a:lstStyle/>
          <a:p>
            <a:r>
              <a:rPr lang="zh-TW" altLang="en-US" b="1">
                <a:solidFill>
                  <a:srgbClr val="009900"/>
                </a:solidFill>
              </a:rPr>
              <a:t>抗爭碳捕獲與封存</a:t>
            </a:r>
            <a:endParaRPr lang="en-US" altLang="zh-TW" b="1">
              <a:solidFill>
                <a:srgbClr val="009900"/>
              </a:solidFill>
            </a:endParaRPr>
          </a:p>
          <a:p>
            <a:r>
              <a:rPr lang="zh-TW" altLang="en-US" b="1">
                <a:solidFill>
                  <a:srgbClr val="009900"/>
                </a:solidFill>
              </a:rPr>
              <a:t>抗爭電網更新</a:t>
            </a:r>
            <a:endParaRPr lang="en-US" altLang="zh-TW" b="1">
              <a:solidFill>
                <a:srgbClr val="009900"/>
              </a:solidFill>
            </a:endParaRPr>
          </a:p>
          <a:p>
            <a:r>
              <a:rPr lang="zh-TW" altLang="en-US" b="1">
                <a:solidFill>
                  <a:srgbClr val="009900"/>
                </a:solidFill>
              </a:rPr>
              <a:t>抗爭核電</a:t>
            </a:r>
            <a:endParaRPr lang="en-US" altLang="zh-TW" b="1">
              <a:solidFill>
                <a:srgbClr val="009900"/>
              </a:solidFill>
            </a:endParaRPr>
          </a:p>
          <a:p>
            <a:pPr>
              <a:buFontTx/>
              <a:buNone/>
            </a:pPr>
            <a:r>
              <a:rPr lang="en-US" altLang="zh-TW" b="1">
                <a:solidFill>
                  <a:srgbClr val="009900"/>
                </a:solidFill>
              </a:rPr>
              <a:t>    </a:t>
            </a:r>
            <a:r>
              <a:rPr lang="zh-TW" altLang="en-US" sz="2400" b="1">
                <a:solidFill>
                  <a:srgbClr val="009900"/>
                </a:solidFill>
              </a:rPr>
              <a:t>冷戰時，美蘇對峙，核彈佈署東西德，重傷德人心靈。恐懼軍事用途，連累無辜地反和平用途</a:t>
            </a:r>
          </a:p>
        </p:txBody>
      </p:sp>
      <p:pic>
        <p:nvPicPr>
          <p:cNvPr id="50180" name="圖片 3" descr="e.png">
            <a:extLst>
              <a:ext uri="{FF2B5EF4-FFF2-40B4-BE49-F238E27FC236}">
                <a16:creationId xmlns:a16="http://schemas.microsoft.com/office/drawing/2014/main" id="{0D55BD39-AA75-47E5-AA73-F138C360C4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4724400"/>
            <a:ext cx="25431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BAF273-C538-43CC-B4F5-BE40841815E5}"/>
              </a:ext>
            </a:extLst>
          </p:cNvPr>
          <p:cNvSpPr>
            <a:spLocks noGrp="1"/>
          </p:cNvSpPr>
          <p:nvPr>
            <p:ph type="title"/>
          </p:nvPr>
        </p:nvSpPr>
        <p:spPr/>
        <p:txBody>
          <a:bodyPr>
            <a:normAutofit fontScale="90000"/>
          </a:bodyPr>
          <a:lstStyle/>
          <a:p>
            <a:pPr>
              <a:defRPr/>
            </a:pPr>
            <a:r>
              <a:rPr lang="zh-TW" altLang="en-US" sz="6600" b="1" dirty="0">
                <a:solidFill>
                  <a:srgbClr val="0000FF"/>
                </a:solidFill>
              </a:rPr>
              <a:t>台灣的最佳組合能源？</a:t>
            </a:r>
          </a:p>
        </p:txBody>
      </p:sp>
      <p:sp>
        <p:nvSpPr>
          <p:cNvPr id="51203" name="內容版面配置區 2">
            <a:extLst>
              <a:ext uri="{FF2B5EF4-FFF2-40B4-BE49-F238E27FC236}">
                <a16:creationId xmlns:a16="http://schemas.microsoft.com/office/drawing/2014/main" id="{01C16D70-5D34-4717-AA3E-4E7B36CB0D49}"/>
              </a:ext>
            </a:extLst>
          </p:cNvPr>
          <p:cNvSpPr>
            <a:spLocks noGrp="1"/>
          </p:cNvSpPr>
          <p:nvPr>
            <p:ph idx="1"/>
          </p:nvPr>
        </p:nvSpPr>
        <p:spPr/>
        <p:txBody>
          <a:bodyPr/>
          <a:lstStyle/>
          <a:p>
            <a:r>
              <a:rPr lang="zh-TW" altLang="en-US" b="1">
                <a:solidFill>
                  <a:srgbClr val="009900"/>
                </a:solidFill>
              </a:rPr>
              <a:t>相較之下，核電的成本效益高</a:t>
            </a:r>
          </a:p>
        </p:txBody>
      </p:sp>
      <p:pic>
        <p:nvPicPr>
          <p:cNvPr id="51204" name="圖片 2">
            <a:extLst>
              <a:ext uri="{FF2B5EF4-FFF2-40B4-BE49-F238E27FC236}">
                <a16:creationId xmlns:a16="http://schemas.microsoft.com/office/drawing/2014/main" id="{0582140F-B8D9-4E5E-B9FB-D83DBAA48C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781300"/>
            <a:ext cx="8372475"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標題 1">
            <a:extLst>
              <a:ext uri="{FF2B5EF4-FFF2-40B4-BE49-F238E27FC236}">
                <a16:creationId xmlns:a16="http://schemas.microsoft.com/office/drawing/2014/main" id="{829E91FE-C344-4079-BAD0-F544AF084BF4}"/>
              </a:ext>
            </a:extLst>
          </p:cNvPr>
          <p:cNvSpPr>
            <a:spLocks noGrp="1"/>
          </p:cNvSpPr>
          <p:nvPr>
            <p:ph type="title"/>
          </p:nvPr>
        </p:nvSpPr>
        <p:spPr/>
        <p:txBody>
          <a:bodyPr/>
          <a:lstStyle/>
          <a:p>
            <a:endParaRPr lang="zh-TW" altLang="en-US"/>
          </a:p>
        </p:txBody>
      </p:sp>
      <p:sp>
        <p:nvSpPr>
          <p:cNvPr id="52227" name="內容版面配置區 2">
            <a:extLst>
              <a:ext uri="{FF2B5EF4-FFF2-40B4-BE49-F238E27FC236}">
                <a16:creationId xmlns:a16="http://schemas.microsoft.com/office/drawing/2014/main" id="{5D208280-A150-4CAD-9024-6A8B58CFBBA4}"/>
              </a:ext>
            </a:extLst>
          </p:cNvPr>
          <p:cNvSpPr>
            <a:spLocks noGrp="1"/>
          </p:cNvSpPr>
          <p:nvPr>
            <p:ph idx="1"/>
          </p:nvPr>
        </p:nvSpPr>
        <p:spPr/>
        <p:txBody>
          <a:bodyPr/>
          <a:lstStyle/>
          <a:p>
            <a:endParaRPr lang="zh-TW" altLang="en-US"/>
          </a:p>
        </p:txBody>
      </p:sp>
      <p:pic>
        <p:nvPicPr>
          <p:cNvPr id="52228" name="Picture 2" descr="http://g.udn.com.tw/upfiles/B_LE/leepe/PSN_PHOTO/331/f_9318331_1.jpg">
            <a:extLst>
              <a:ext uri="{FF2B5EF4-FFF2-40B4-BE49-F238E27FC236}">
                <a16:creationId xmlns:a16="http://schemas.microsoft.com/office/drawing/2014/main" id="{61837397-16E8-428E-8223-9EB86890A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549275"/>
            <a:ext cx="8040688" cy="568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標題 1">
            <a:extLst>
              <a:ext uri="{FF2B5EF4-FFF2-40B4-BE49-F238E27FC236}">
                <a16:creationId xmlns:a16="http://schemas.microsoft.com/office/drawing/2014/main" id="{C00776E6-DC37-455F-B31B-09A3B95607B6}"/>
              </a:ext>
            </a:extLst>
          </p:cNvPr>
          <p:cNvSpPr>
            <a:spLocks noGrp="1"/>
          </p:cNvSpPr>
          <p:nvPr>
            <p:ph type="title"/>
          </p:nvPr>
        </p:nvSpPr>
        <p:spPr/>
        <p:txBody>
          <a:bodyPr/>
          <a:lstStyle/>
          <a:p>
            <a:r>
              <a:rPr lang="zh-TW" altLang="en-US" sz="8800" b="1">
                <a:solidFill>
                  <a:srgbClr val="3333FF"/>
                </a:solidFill>
              </a:rPr>
              <a:t>能量的取用</a:t>
            </a:r>
            <a:r>
              <a:rPr lang="en-US" altLang="zh-TW" sz="8800" b="1">
                <a:solidFill>
                  <a:srgbClr val="3333FF"/>
                </a:solidFill>
              </a:rPr>
              <a:t>-1</a:t>
            </a:r>
            <a:endParaRPr lang="zh-TW" altLang="en-US" sz="8800">
              <a:solidFill>
                <a:srgbClr val="3333FF"/>
              </a:solidFill>
            </a:endParaRPr>
          </a:p>
        </p:txBody>
      </p:sp>
      <p:sp>
        <p:nvSpPr>
          <p:cNvPr id="7171" name="內容版面配置區 2">
            <a:extLst>
              <a:ext uri="{FF2B5EF4-FFF2-40B4-BE49-F238E27FC236}">
                <a16:creationId xmlns:a16="http://schemas.microsoft.com/office/drawing/2014/main" id="{FA90ABC5-F641-4AF3-98C9-FCE258E09D8D}"/>
              </a:ext>
            </a:extLst>
          </p:cNvPr>
          <p:cNvSpPr>
            <a:spLocks noGrp="1"/>
          </p:cNvSpPr>
          <p:nvPr>
            <p:ph idx="1"/>
          </p:nvPr>
        </p:nvSpPr>
        <p:spPr>
          <a:xfrm>
            <a:off x="685800" y="1981200"/>
            <a:ext cx="4822825" cy="4114800"/>
          </a:xfrm>
        </p:spPr>
        <p:txBody>
          <a:bodyPr/>
          <a:lstStyle/>
          <a:p>
            <a:r>
              <a:rPr lang="zh-TW" altLang="en-US" sz="2800" b="1">
                <a:solidFill>
                  <a:srgbClr val="009900"/>
                </a:solidFill>
              </a:rPr>
              <a:t>美國歷史學家摩里斯（</a:t>
            </a:r>
            <a:r>
              <a:rPr lang="en-US" altLang="zh-TW" sz="2800" b="1">
                <a:solidFill>
                  <a:srgbClr val="009900"/>
                </a:solidFill>
              </a:rPr>
              <a:t>Ian Morris</a:t>
            </a:r>
            <a:r>
              <a:rPr lang="zh-TW" altLang="en-US" sz="2800" b="1">
                <a:solidFill>
                  <a:srgbClr val="009900"/>
                </a:solidFill>
              </a:rPr>
              <a:t>），在</a:t>
            </a:r>
            <a:r>
              <a:rPr lang="en-US" altLang="zh-TW" sz="2800" b="1">
                <a:solidFill>
                  <a:srgbClr val="009900"/>
                </a:solidFill>
              </a:rPr>
              <a:t>《</a:t>
            </a:r>
            <a:r>
              <a:rPr lang="zh-TW" altLang="en-US" sz="2800" b="1">
                <a:solidFill>
                  <a:srgbClr val="009900"/>
                </a:solidFill>
              </a:rPr>
              <a:t>為何目前西方主宰</a:t>
            </a:r>
            <a:r>
              <a:rPr lang="en-US" altLang="zh-TW" sz="2800" b="1">
                <a:solidFill>
                  <a:srgbClr val="009900"/>
                </a:solidFill>
              </a:rPr>
              <a:t>》</a:t>
            </a:r>
            <a:r>
              <a:rPr lang="zh-TW" altLang="en-US" sz="2800" b="1">
                <a:solidFill>
                  <a:srgbClr val="009900"/>
                </a:solidFill>
              </a:rPr>
              <a:t>書中，比較社會的發展，其第一項指標，就是能量的取用</a:t>
            </a:r>
            <a:endParaRPr lang="en-US" altLang="zh-TW" sz="2800" b="1">
              <a:solidFill>
                <a:srgbClr val="009900"/>
              </a:solidFill>
            </a:endParaRPr>
          </a:p>
          <a:p>
            <a:r>
              <a:rPr lang="en-US" altLang="zh-TW" sz="2800" b="1">
                <a:solidFill>
                  <a:srgbClr val="009900"/>
                </a:solidFill>
              </a:rPr>
              <a:t>1840</a:t>
            </a:r>
            <a:r>
              <a:rPr lang="zh-TW" altLang="en-US" sz="2800" b="1">
                <a:solidFill>
                  <a:srgbClr val="009900"/>
                </a:solidFill>
              </a:rPr>
              <a:t>年，英國已發展出蒸汽機等動機力取代人力，能將戰艦送往東方，繼而打敗中國</a:t>
            </a:r>
          </a:p>
        </p:txBody>
      </p:sp>
      <p:pic>
        <p:nvPicPr>
          <p:cNvPr id="7172" name="圖片 2">
            <a:extLst>
              <a:ext uri="{FF2B5EF4-FFF2-40B4-BE49-F238E27FC236}">
                <a16:creationId xmlns:a16="http://schemas.microsoft.com/office/drawing/2014/main" id="{EEC9FD7D-DFC4-49D2-ABC1-448296864BD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67388" y="1981200"/>
            <a:ext cx="2663825" cy="399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標題 1">
            <a:extLst>
              <a:ext uri="{FF2B5EF4-FFF2-40B4-BE49-F238E27FC236}">
                <a16:creationId xmlns:a16="http://schemas.microsoft.com/office/drawing/2014/main" id="{9F3E30CD-FEF4-4889-9EC2-69C5A3E40CD9}"/>
              </a:ext>
            </a:extLst>
          </p:cNvPr>
          <p:cNvSpPr>
            <a:spLocks noGrp="1"/>
          </p:cNvSpPr>
          <p:nvPr>
            <p:ph type="title"/>
          </p:nvPr>
        </p:nvSpPr>
        <p:spPr/>
        <p:txBody>
          <a:bodyPr/>
          <a:lstStyle/>
          <a:p>
            <a:endParaRPr lang="zh-TW" altLang="en-US"/>
          </a:p>
        </p:txBody>
      </p:sp>
      <p:sp>
        <p:nvSpPr>
          <p:cNvPr id="53251" name="內容版面配置區 2">
            <a:extLst>
              <a:ext uri="{FF2B5EF4-FFF2-40B4-BE49-F238E27FC236}">
                <a16:creationId xmlns:a16="http://schemas.microsoft.com/office/drawing/2014/main" id="{E1F20BD4-640D-44F8-8037-252A1CB06FD3}"/>
              </a:ext>
            </a:extLst>
          </p:cNvPr>
          <p:cNvSpPr>
            <a:spLocks noGrp="1"/>
          </p:cNvSpPr>
          <p:nvPr>
            <p:ph idx="1"/>
          </p:nvPr>
        </p:nvSpPr>
        <p:spPr/>
        <p:txBody>
          <a:bodyPr/>
          <a:lstStyle/>
          <a:p>
            <a:endParaRPr lang="zh-TW" altLang="en-US"/>
          </a:p>
        </p:txBody>
      </p:sp>
      <p:pic>
        <p:nvPicPr>
          <p:cNvPr id="53252" name="圖片 3">
            <a:extLst>
              <a:ext uri="{FF2B5EF4-FFF2-40B4-BE49-F238E27FC236}">
                <a16:creationId xmlns:a16="http://schemas.microsoft.com/office/drawing/2014/main" id="{060D485E-DAAF-4370-8E59-A32FA84150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063" y="1019175"/>
            <a:ext cx="8905875"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標題 1">
            <a:extLst>
              <a:ext uri="{FF2B5EF4-FFF2-40B4-BE49-F238E27FC236}">
                <a16:creationId xmlns:a16="http://schemas.microsoft.com/office/drawing/2014/main" id="{8B155AA1-5CA4-446B-BF25-E9F6E148C0A6}"/>
              </a:ext>
            </a:extLst>
          </p:cNvPr>
          <p:cNvSpPr>
            <a:spLocks noGrp="1"/>
          </p:cNvSpPr>
          <p:nvPr>
            <p:ph type="title"/>
          </p:nvPr>
        </p:nvSpPr>
        <p:spPr/>
        <p:txBody>
          <a:bodyPr/>
          <a:lstStyle/>
          <a:p>
            <a:endParaRPr lang="zh-TW" altLang="en-US"/>
          </a:p>
        </p:txBody>
      </p:sp>
      <p:sp>
        <p:nvSpPr>
          <p:cNvPr id="54275" name="內容版面配置區 2">
            <a:extLst>
              <a:ext uri="{FF2B5EF4-FFF2-40B4-BE49-F238E27FC236}">
                <a16:creationId xmlns:a16="http://schemas.microsoft.com/office/drawing/2014/main" id="{2AF25E27-3122-4BD9-A8BF-51E50E8BE53E}"/>
              </a:ext>
            </a:extLst>
          </p:cNvPr>
          <p:cNvSpPr>
            <a:spLocks noGrp="1"/>
          </p:cNvSpPr>
          <p:nvPr>
            <p:ph idx="1"/>
          </p:nvPr>
        </p:nvSpPr>
        <p:spPr>
          <a:xfrm>
            <a:off x="457200" y="549275"/>
            <a:ext cx="8229600" cy="5576888"/>
          </a:xfrm>
        </p:spPr>
        <p:txBody>
          <a:bodyPr/>
          <a:lstStyle/>
          <a:p>
            <a:pPr>
              <a:buFontTx/>
              <a:buNone/>
            </a:pPr>
            <a:r>
              <a:rPr lang="zh-TW" altLang="en-US" sz="4400" b="1">
                <a:solidFill>
                  <a:srgbClr val="0000FF"/>
                </a:solidFill>
              </a:rPr>
              <a:t>環</a:t>
            </a:r>
            <a:endParaRPr lang="en-US" altLang="zh-TW" sz="4400" b="1">
              <a:solidFill>
                <a:srgbClr val="0000FF"/>
              </a:solidFill>
            </a:endParaRPr>
          </a:p>
          <a:p>
            <a:pPr>
              <a:buFontTx/>
              <a:buNone/>
            </a:pPr>
            <a:r>
              <a:rPr lang="zh-TW" altLang="en-US" sz="4400" b="1">
                <a:solidFill>
                  <a:srgbClr val="0000FF"/>
                </a:solidFill>
              </a:rPr>
              <a:t>保</a:t>
            </a:r>
            <a:endParaRPr lang="en-US" altLang="zh-TW" sz="4400" b="1">
              <a:solidFill>
                <a:srgbClr val="0000FF"/>
              </a:solidFill>
            </a:endParaRPr>
          </a:p>
          <a:p>
            <a:pPr>
              <a:buFontTx/>
              <a:buNone/>
            </a:pPr>
            <a:r>
              <a:rPr lang="zh-TW" altLang="en-US" sz="4400" b="1">
                <a:solidFill>
                  <a:srgbClr val="0000FF"/>
                </a:solidFill>
              </a:rPr>
              <a:t>者</a:t>
            </a:r>
            <a:endParaRPr lang="en-US" altLang="zh-TW" sz="4400" b="1">
              <a:solidFill>
                <a:srgbClr val="0000FF"/>
              </a:solidFill>
            </a:endParaRPr>
          </a:p>
          <a:p>
            <a:pPr>
              <a:buFontTx/>
              <a:buNone/>
            </a:pPr>
            <a:r>
              <a:rPr lang="zh-TW" altLang="en-US" sz="2800" b="1">
                <a:solidFill>
                  <a:srgbClr val="0000FF"/>
                </a:solidFill>
              </a:rPr>
              <a:t>應看</a:t>
            </a:r>
            <a:endParaRPr lang="en-US" altLang="zh-TW" sz="2800" b="1">
              <a:solidFill>
                <a:srgbClr val="0000FF"/>
              </a:solidFill>
            </a:endParaRPr>
          </a:p>
          <a:p>
            <a:pPr>
              <a:buFontTx/>
              <a:buNone/>
            </a:pPr>
            <a:r>
              <a:rPr lang="zh-TW" altLang="en-US" sz="4400" b="1">
                <a:solidFill>
                  <a:srgbClr val="FF00FF"/>
                </a:solidFill>
              </a:rPr>
              <a:t>目</a:t>
            </a:r>
            <a:endParaRPr lang="en-US" altLang="zh-TW" sz="4400" b="1">
              <a:solidFill>
                <a:srgbClr val="FF00FF"/>
              </a:solidFill>
            </a:endParaRPr>
          </a:p>
          <a:p>
            <a:pPr>
              <a:buFontTx/>
              <a:buNone/>
            </a:pPr>
            <a:r>
              <a:rPr lang="zh-TW" altLang="en-US" sz="4400" b="1">
                <a:solidFill>
                  <a:srgbClr val="FF00FF"/>
                </a:solidFill>
              </a:rPr>
              <a:t>標</a:t>
            </a:r>
            <a:endParaRPr lang="en-US" altLang="zh-TW" sz="4400" b="1">
              <a:solidFill>
                <a:srgbClr val="FF00FF"/>
              </a:solidFill>
            </a:endParaRPr>
          </a:p>
        </p:txBody>
      </p:sp>
      <p:pic>
        <p:nvPicPr>
          <p:cNvPr id="54276" name="Picture 3" descr="D:\EY_Documents\Pictures\poll.jpg">
            <a:extLst>
              <a:ext uri="{FF2B5EF4-FFF2-40B4-BE49-F238E27FC236}">
                <a16:creationId xmlns:a16="http://schemas.microsoft.com/office/drawing/2014/main" id="{1D038CB1-1CB4-4CD2-A4D7-54309468E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0"/>
            <a:ext cx="56626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AutoShape 2" descr="data:image/jpeg;base64,/9j/4AAQSkZJRgABAQAAAQABAAD/2wCEAAkGBhQSERUUExMWFRUWFxwYGRgYGRwbHRodHxgYGxsfHB4bHCYgHh0jGhcZHy8gJicqLSwtHB4xNTAqNSYrLCkBCQoKDgwOGg8PGi4hHyQsLCkqLCoqLCwsLCwsLCwsLCwsLCwsLC8sKSwsLCwsLCwsKSwsLCwsLCwsKSwsLCwsLP/AABEIAK8BIAMBIgACEQEDEQH/xAAbAAACAwEBAQAAAAAAAAAAAAAFBgIDBAEHAP/EAEcQAAIBAgQEAwUFBQUGBQUAAAECEQMhAAQSMQUiQVEGE2EycYGRoRQjQrHwB1JiwdEWM3KSohUkQ4Lh8TRTY7LCF5PDxNL/xAAZAQADAQEBAAAAAAAAAAAAAAAAAQIDBAX/xAAyEQACAgECAwMLBQEBAAAAAAAAAQIRAwQhEjFBUaHRBRMUIjJhcZGxwfAVUoHh8UIj/9oADAMBAAIRAxEAPwACfC7qbFvkN/niA8Ou06tSmSdpG/vwU8vaGrD3VD/OcWoh/wDOq/FlP/xx4v6jlXOvk/EewJHAmAJlpnqhxHK5Jw0MHgAQdLd74PhHFvOY+sKf5Y4DW6Vf9C/yItiv1LJ2Lv8AAVgg8OWDIO+0H4TOODhtKGldt/8ApHvwYWvVBvUU/wDJH/yxGpXrWh6Xxpn+T4f6pLlwr5vwLAZypkEhYGx1AGBtHzxsybgEiZlZuQdj3742+dW70D/yMP8A5Yi1Wr1Sgf8AMLd+uL/Um/8AlfP+hJmHPZkKCtJZLDmAhZBHMCesgn54L0/E7D7MPNr66M/dqEIA0aV3HNyyLk/PGbnb/hUGPvbf/IcSGQr7HJ046Qzj/wDHi4+UW1tHvQmldh7L/tGrlrFimoEE0wDpEWJvc3vg7X/aVQSlr81WaY8sMvmT2gkCRhKPBMwCCMgZtcOw7ER93iecr5inIqZdx1g1gN7k8y+uNFrtvWh3rxFQ5L+1DL6VY1VlhOjdlt+KLD54spftNy7Lq8ymN+ViA1p6T2Fr4RPPn2stXP8Agek5v8R3xdl+GhgT9jzsd/Lpne3V73xS1ifKL7vEKY6r+0TLVFnzaa32ZgrfKTjNT8T5c+zWpCbwGUb/ABwp5jgVMC9HMW6FaYj/AFwD6Yy/7DQgkUTH8TJ/IHriH5QhHmvp4hTHzK+L6NNuV1PQ80411PHNJ1iVvvc/zGPOqPhxSfYQe8Tt/wAoxb/ZpYkhSD2QCPriP1PE/wDP7DhZu8RNk8zmfPqrUENT8whjFRFBGkCwEggEyNrb4A5jw7QYu1Fq/lsCtLX5Z++1AgMVP93pJFxPqcFm8N01YKzhTIEdp7x+tsZ6nDKaaoqSAJ9mJ77noMWvKWPl9ieAAcH4PTqVHFeuKAWZmNTGCeWbESIN+ojBXwz4cylZWavmzTZDOnSEDoBMqzTeem/pi7K8JRtQ1QQCb+hKkCN79MW0eCr+/c9ZZSP8p/PGr8pYVz2/hk8A3eDONZbKZbyUqSAzNrqHSWZjI5ZMWgWtadycFD4webfZisXPmsDP/wBsgY8+qcCIE+Y0dwzR85g4pbhD9Kjf5mP88Zryjgvd9z8C+F0enU/F1MQS6fFxv6QMcpeI6CSVKFv8cT8+s9MeW/7LqDasQB0vj4cPrSPvQYvefrhvyhg6P6+BVGr9ouZWtVSqqCkNOloDKzG5kzyt1uLxvNsLXhzjYy1XzSiVIBgOuoCYGoX9odD78Gq2SrNZmpkdjqP54ivDHj/h/X/+cJ67BW0vz5CcWyjI+PMzRzPnms1aRDIzQrDYAjZY6ED8zj0D/wCqlEqGupP4Y1Ee+CL/ANMec/2dYAwKdzMyZn/LtfbGihwERLgap6GR+WFHWYV/0OnWx6VT8eI0aebUbAKQd42/640t4kB1E8oXqQY+vTHmf+zgNi0bWj6Wx05W0a6kY29NxNbfbxBJnoSeIKjrKspEXKgf1P8APGKv41Gvy2bSdRUnaIEzffoPjhHXIbc7iNtj/LH1XIRcVHJk9IPvmOs4uOrxvow4H0HyhxpiWD1UCgAhvNWZiSCszIxhzniRJ+715gj9wEiSJEsARfCnUy5IOlVFupbfuTjHlspUSqCCoTTzQXEmCLhWFr9cbLNEOBjQ/kCNWaoEWHtAjqNx1kYxO9DSW+00yR0En4WG/wDXDjxDw1RUEogkISNIW62vGmCROPqvhGmCRqY2s0CbaACLbxJOOB4N6USKQpLnqBHstJ2ApNa9wek33xnGYSTC1I1EAQJPwJGHf+yVPVMsAHtH7uphHyi+KT4Np6h9406QSQN5Yrb4x88ZTwT7EMSqjj9037kD9Xxpy602ZQzoo6yHb5acM9LwUpX2yJRXk9CQ2ofB9PwxL+w6K/M5KgyR6W1A+6N+xxhHS5OdIdgHK8PofjzfypMBH/McaH4bk5vmXIj8Kjsf4T1wT/sUAkBrgkG28MP6fXEx4MAB5xv+X84xqsOT9q/P5JozcJ4XlS+qk1YlTYyB6g+z1jDDX4epPP5rDoDVqRtEcrDt9cQ4Vw9aIYLcagR7oUfr34KBjq26/WbY6sWLhVOigGnA6IYEUCRBkHW9+hgk3va2LDw9UjTTVJiwQDYD+EG9sCPHXiPNZevQSgaQWqhPPTZ5YOBA0sDYMpAF741ZfJcTYKRXyLqTYilXIBGoGfvbQQR77WwOMW3HqacDpPoy/M1WBI1GSJFzHbp8MSydAgLqLkzt2ubH445T4NxMbtw89PZzAt/nOLhkeJgyE4ebz7eYW+/Y9cStP61sVe8qrJTqISq7Eg6huR2+eInhqKxUQAqhmtYT7MHuN8Sq8O4kwg5fJD/DmK46g9aJ7Ymchn+uXyzWiBm3H/6mE9PbtoKMrqo8r8ReYgQCQS4B9BvfFLuWQqOWmsKTH4iwsLSTrMQPdjQuTz6bZKm15B+2jltHLOWEDEKVHOhVB4fBVg2oZykTZtXWkBJPoPhjN6ZsKAXHOG1KdVpl2jW2kHlBMS0TpBIIE3tgR9lluYGBBYi1gQ0CbQTc4esomYpJoHDapWIb/eaDFzMyxYgk3Ppc4Hf7MbXUZuE5ko4gIr5aFB3t595je3uGM1oUna/wUkxKBUadZNMOjlmYs2gvU1gkImowQNhg19lpNcZyhDTE1lU9mkOoI5unr1xVxJkCNTORzy1aZUu/l0yBcNdRXiCu3Me94wMfJMV5cpnW1AlZyoIIIHasYAB9f5Yxz4rard9aa5nXp8UeG8nfYyrm6dMaRUoEgAk+aGPtiDpUHVOrSPeO+Lcmi1KSVQmjzHcaZnSuoC5Fpnp2PphXyWSbW5TLZ3sQuSa0wbxVHaYwd4XxgLTSkmWzx8tmNUfY3h5axgVCVcaVv1g2wsellJVJfDl9gzrHXqc/5+5qp5C0yN2kH928EfIfPFp4IAFmJdSwgnoNh8R9cV1OOL5rMcrn9JBicnVkSe4mw/QxVlfEQXTNPMCDI/3PMbdR/d7xe2KWiroctUDc7lWpvp3kSPdiKZWoy6gpIkj4jcYK1vEVBlIIzAbVqB+y5j94Ef8AC7WxGp4sy4HtVF3nVlsxuWmf7nt7sR6A7CmDMvk6j7KYG52Hb88aK2QKtEg+sWxoH7QMoFZTmFG4WaVeAJkT9z8Zxw+OOHGJzFM3B9ioOkf+XivQFQcMimlw6TBMA9fr+WPjwhpO4i/w/wCs4hmPFmSKsVztIElgBFSACLf8PcYsp+MskSC2dpWWD/eX2g/3fpGGtF0aJ3K/9lsQTJEG4OM75ZhIO8T64vPi/JgwM5QgyTJqC+mBbyu8z78dPinImSM7lwZsT5m15/4f+H64HouxC3MjUH7T7sVmm15G2+CL+KMjqkZykem1Ses/8L3fXFdLj2TY6RXpMzMFEeZ1IAF6YAkkC8dO+E9Ex1LsHKnxQKACDyMVHfSxWBA6aSP8uNJ4lqcgAyKZIMGAQWB6dlvjNSog61YgApTII786Eel1Hzx1aZbMUyfa8ttY/CdQkW9Kgb4McexbokI5jNBWX1dAvvlpF950nFLBXp6VJ5qdQAjeNQII9QYjGfL1AXoT7Ll6i+jSTE+5nj0BxTwWiT5SsCGVa1JiTPNKGfkZ+eC7f57gNvmgqrGYKazfYPEi3SSMSqEgVJb8TDtuqgT75N/djOac0qLmy+WEdY/Uc4+uLGZGDLUKgn7t7/iA1T8iL+owhl9PM6n6wXIPoQW3+UfLFKZ+Qkgam0tHUxY/WnHuOO1QCgOo3l52uWAB90/ni1qKg6htTNQf6S/yk4OYEWzKpPQco+H3kfQD5DGinmbKYN5Bm15MRPpOKfscjV3RZHvSPzJOOVk1QDIMmOmxU/kG+eHyAGcerzmMhUA9mu1I2BgVKbgb/wAdEbGbYcAAY/XW2E3x/QjIvUUSUelUEWIC1lckHpab+uGfh9YvSUkFSwBhtx3n1wk6m17jR+wmbxiUYzFjiQqnGtmZdpx9AxWKxxkqcWQVloknzGQuF0mCAYPNETudMyQCehwwCAHbH2MycTpl2QMNSxI2iRPXfY7bQZx9l+J0qhISojESCFYE20zYdtS/5h3GADTGKyvrGPkroRqDAi9wQRYkG47EEfA4+89YJ1CBuZFveZtgAH8V4t5QA0yWMe62+PNeP+OzRzCgFxNiLQegtEkzAgdCT0x6bnglRNQhwNipB9DeYgdb9DhZq+HGaqXNJWeRcibCNh3gRjztRjnKS7Dswyik+00cD4/VdQW2Pcm3zGGHz2IkHA/NcNrmlppGilS13RmUCdtIIvp9d8FVy/6Fh8sdOKMoqmYZHFu0dSe/1xZDd8RgjbHJbvjoMjsH944iSe5+eJYiTgEfSe5+Z/riBY9z8zjpx9PphgRLeuKyo7A/AYmzYicMCs0VP4V/yj+mOHLIfwJ/kX+mLAcfYEBmfh9I70aR99NP6YQfHj5c5vJUKS09aVtdRaaAEQAUVioHtEbT0n1x6OxEXgA98eTA+Zx0knUKS1G3m4UIoHaHqC35A4wyy3UV1+xrBbOT6DdWzmjKVWJE03awF4Fa4Fug9MGgk1WYDZRBt0LSO/bCzm6hGbajTiCyu6gbfeAsfeyMffbB/MN5XmOWAUhd+kLp+tsTGXN9m3ysyK6OVC06GwAqDTAFhDxvvynBGhllBLL1bUffAB+YUYx8CbzMpRa3NTVh1iVkfKcdTM6XoBjHmU9Okjd1AY/EDVb+mKTpJjNGao8jjWQpBIjcC0wfrjBRqp51HlOqqtWow21AKgM2kkco9x9Mb8w8DSBK6DbuLgie8YwcAyM0sqzHW1KmVD99QCtv30D5YiUrlX5zQGvhmRC0aSm+mnovebg3Pewxx3hoiGu29ipfQP8A3D3YsqZiTVprp1JBE7XAKz6TPyOJ1csC6ueiFY3HtK30KDFJpqkBaqEBh1CgfS2MbnXX0zdCjR66akT6FW/04tz2ZIFRV9sUi4/IW98YpyXDorPWJk1FpH4rTKW63DYOK3SA+4llfOoPRi1TL1EnsSugD/V9MXeEM69bJZapUEO1JGb/ACgz8Rf447xqr5dB2Bg6SFPZjZP9ZXGDwE+nK0qWl7K4ndVK1XUoWFgVkADsPTE8X/ol7i17LQ0z6Y+gYgJHXEvMONyDhUdsAs74eL5laodQAQSjIW1ERckVFuABptAN4OD+o4T+O8YqiuNJNIK2inqDgVHJ8vUQh50DOmkNAPMYjS+AA3R8PUlzD1tIlhsQYDE1C7RMS/mQbfvfvHGfhnhv7O9VkcnVq0ISQOZadyQLEGnAgWWIxdneNuuVWt5LUy0alqe1T1HSJC6tR1ECARvMjAjwP4mq5nkqrLqut2mI1MwVVUUwNMo4u5blMzvhgbMn4fqUqdWkQlanUVmMuyHzGJLrBDgIWZmDAyLAho1YH5DwvVpZR6XlUtfmJVENIdlK20lVAhEUDmuZ9nfGzNeNUTM6QVaiqnUwu5IJ1Mij2qVIKQ7CYJMXRhjdxrj2jKivQanUlqYU6tSMGqKrEFWuQpYi+4wwBScPrfZTQNGoF1XAamGanBdltVYMzuNEEgRU6BZxXX4RW+wJSVKsozmCV1BUD6AgDw2ptOkNaDzAQBgn4V4++Z80voAVhpVfaAgglhqaxdWg9gcTreMaCGpr1qEq+VOkw0Bi7KdmVPLq6+q+W0iIJQAKvkq4yFKmiVkbVUUBA6Mlqihn8og3MuCBbUtiRLW06+Y8imoFdC1eqWZtQ0gJUYBtUuF1xpAkHSFmCJbftqaA8ypXUIUliCJsoGqYO0TjLw7j9Cu+ikxJ8taolWAZHJCspIAIJU/LABm8L59noAEtrV2Uq+rWnMSq1C1y+mCTtcRa5V343UCEjPe1V0qWtDBbu52USrN9nGqQyLyluR8qZtA6Uy4DuGKLN2CxqjvGofPHMjm0rLrpvqUkgG42JHW8djsRBFiCQBf4NxtnrZkPVD06elhKBdHPX1BpjSVFNRDdFDzFSBh4J4wrVKtPzaYWm1OirMSqAVXUtIBJPMWpIEJ/EpEgnDksEEggiTMHqLH4iI+GKK3DKbOKjU0Z19lyill9zESNzscACjw/xfXq5paXloBrdWBBVrFbQGZgQgqPqI0tIXlNw3BlPQ4w1/D+WbkNClvq0hQvVjJCwSCXaZsdRmZxvZGwxESo6YqeoASJEgTH1x8G33kdP1+eBPEM3SprpqE0WdyEIBbUSASw0TAlr6o2PTETnwq0XGNsL0zI2j346fzOEfgXG8/cPli6wzU6hPlCxgA6t9anUsgbwYicFU4zWWiTWp00qXhVqM69dyVF7bLq9PTJamKjbNHgldIJcYzSUlaoYBCxJ9Lja+5x5T4Brmpm8xWILsEUWM3esl5YyYFMmfTHfFfG8w9JxWqASbKojT6Tu0x1jfri39lqBaOart0qUhf0Rz8/vRjnxZVmk8i5LbxNckPNQ4WPuVyAObbMB2IemqEWjlMg7TMR1xX4k+883LDd8rUZSdtWpAl95DmfhgrWYLqMgECTPbvv0xgyNBKxp129tRVpzJiPMKsD0N6Yv0xrz2OQM5ABaSCAIUCBsLCwwAzFTXn6K6DpprUqK141cqRa0lXY37YYqQAET7sY8nloLEkE62I6WJkA36YqSbpAaMzUFOmzkWUFiPQXP0nFPh5NOWpKIICiI2jcfQjGfxLmTToM8AgRq5gIWebf0nF3B0YSCpVR7MlTI/5dvdibfna9359AKM3TK5yk4n7xHRgDY6YdLdxDfPBTJ1hUpqwHKwm/bAfxINDUKhiFrKDcizSvQ9yMEeGlKdMIsAKWHtExzHfUZ69cEFU5L8/OYAbgbHzqgcXIPa0Vaq9TMHTPbDCjiDFtPe3uwAzFQLm6TqVh1anNoJ1ahB7+1YeuCVCddRjJDhOUiwgMD85Huj1xGFcKcV0f9gR4tVV6NUC5plZAP4gyso+ek/HFfh2sadWtR0ORqWorADSNdMBhc2Oum7R/FjFlxGZrqygCo9MgCSOWkASJ25h7rTgjlawTNqIA82iV95pVNQAHuzDn/tioJufFfu7ykHg3cY6GjpiAbEhjrJI1WMWtgfxDw/TrAa2cEXQqxGhxMVF6axNi0gdrmSNUbQffiQYHbbCAHPw2o2XNJqwqMwIL1KSkEHcFEKqbSPjPpjF4b8NPlCw82m6uSSBR0MSSSObzDyrqaFjr6mSPG6lRaFRqAXzApgmbWNwADqI3C2naRvhcy/imr9tWm2lqb06Y0oL+aQzNplgSugq1weVbCQZYFnE/B9WpmPORqK6I8sQ1gPLjYQv92oiG9I6EuMcEarSVYUBEc+WgADVGRkHtW0jW5gi5Kkkabx494n+yuAaNR0CPVqMunlpqp1MAWBbSdIYdNam+x08Y415FBavlk6mpqVZgmnzCFGo8wszAGJ3wAAvB3h/MZerUSqIQ0lGtarOGMmIL8wdRrJMRzqb9Bi+EKyJUDZdTSq11ZqNMhnCrTOkluTZ0TZ5aSzN7SMz8I8YUa60Z1U3qhIQq7AF0NRRrC6LoCwuDG4Bti3iHidKTVF0VH8tkU6F1SzjVpH8SoVcgxIZYJNsAGOnSzgyIWo+qvUUan0rNEFBrMLaq6mQulRqbTIAk4AcHyByWZFR6OaXLsgpUyC9ZgBGkZlKbPARRppkCAC2rSxu+ZXMiogdfZYSJBFu8HEMvnEd6iKZekVVxBsSocbiDKsDIn54AEHxbk6pzLsUepR8tqbBkheZYprSJBLOCxI0Bi9QgMVCoE0eBaL061VXgNUDbEC2Xr1cvYBQDuJhjp5ZADA4eXzKq6oTDPOkdTABPyBx9QqoSyoVlTzBYlS3PcDYnUG9ZnrhAIWb4fUzGXSpSNGpQLO7PXWinmqFb74f7q41PAuVIKIGgaxpNZbMVf9mhl81i9AMqsF1qHRYQChQI5ZtFJuxEbMGf4bSr0zTrU1qUzEoyypggi3oRizNZZKiNTcSrCCLiR2t0wwPMMtxKotUPSSq7URSCJTSslNqIStyJopMYNVVYqysNK6VazHHpFHPVNK6lXVA1AEkAwJAJAJEzuAfQYx1vCWWcVAaYhxTEDlCeUGFM0tMGmV1GCsEemCjUfUYAMeazmwIUEnYmJGx/Mem2B+a8SUaQ5jH+FpntsMYvEvC81mBop5ilRTUQ2m7OlhdiAV2JhY6XMXSM34F8vl84uY1GCQNiOnYDf0x5+ozyh7K7jrw4Yy9pjYniWixILmehgGRPo354rzeZpMCWqqABcMCPjhKXgNwQ9M9QfMU/EXxziHAnKGHUn/Gt/m2PLeecnUlt8GdywxW6Zd4m8IVaktRiou4CuCT1sDG3a9hOCP7OciGyRVgCGrGpBB/D5aqYI/epk/DCXW4TXCVDocqtyQ4gCDduaDacejeCCKeSyyE3ZWaJB3qVG6EjYjbHo4axwq9ji1LvmG86w+1UjHtJVQwCfxJBJiBsdz1xvy2WAEARzEwOsmT9TgXwjMK+WoVmbSCs88ggncQbzINsd4vwsZunNLNMqTvTZiC0iCfLZTY9CcdcE3uzjRvq1SuZorAKOlQe5l0NA966/wDLgoqgY83zPhqs1ejSqZmrfVVWqNQKshKnTLb6TuTs53vi/iXhviCtroZklAIgMweDaysxFhcmZjYYWOUmnt1HQe/aDUIyNU+gDRfkYhGPrGoH3A4OZadCzY6R63jvjyri9DOmmFzFasUZCoYqV9tTIYFhqbTeWB2MQZw7cFzWe+zq9WnTJ06ioJ1kRZYErrI6SL2tiIu8jA0eLwTlKsk+yYuBpaOU7fvhfnghwqu9RNT0xTLcxE6pBErLQOa+0EW3OFrxV4hc5SqhylcNURkGoAAGLEBdbG94jp0wV4YKlbLUyjPl6jUUBBVWKEATyOI779/TFJNZLA+8U5dfK8xgs0R5gLWiBO5xupJAHlObgEavZIjlteBF4EYw8WrlKLLUYBmBpg1gsM0HopiDE7D4Yj4XzOtKiyG8qq1PUBAizLa34WUYajWT4/YCvPUannq6BF5wXY7uqgwJvAuCOtoxRnqX2hclUbZqymJEaatCqpWwBhpSQScH9Qa4MRcHtPa3xwrccLZfKUQhLCmodS92Y5dfOgm0GKXynCnFbvoxxdNMfKDk74tBwq8O8Qa1DAR8QQR/LBnKcVVyVPK3Y/ywsWpxzSSZpkwzi90Ewe2Ip2xxU7YGeJaJamlwNNWkxY/hAqLeCCCRMibA826rjqMQnncslWm1NxqRgQR/2uD6i4OAdPwbRStTq0+Q03UgbjStJqYQSbSWLFjJJm+0DPAOeY06ykiKZk3nQxLkghWO6qrtYNqdtRZyxC5W4nXBy1VqpDLLqSauhgzoTrNOqymnqqDYxAKgsqrLA9A4p4aGYYl61UCCoUCjADKFcAtSLENF5Jx3McEd6RpvmarHzEqB9NIMNLK2kaaYWJXfTN98DfE3ierl8wtNSgU02e/MbU8x7SyDpDpSuP4huRizgXiUvl6tStUpa6OrWolSoWRNUcxUlkc2BEREwcAFnD/DCpmGqMGZUKNSLVGYhvLem2qTzEK2kFpIGx3wJ8Q+HGVM1UppygB6dJUNUVn0yxZFYOX8wDmJsCxvMjVkvGTsg10wHNcUwIZQU86hTZryAy+eOWT7LA6TKri8T+KqyO9PL0XqVUKqFOka2bSQqcxZiFbVcAAKxMATiZS4VY0rdDDlMl9lokE1aosIRZ0coWKSLdEETpk6ZtAwu+HnrUj5mYTO6itHWFp61dxl6dN2cKC5IdSbe++GbgWe82gtVitxzRI0kSGDTdWUghgbgggxtj7LeKMq602FUBail1LcsAROufYN9mjY9sNO1YPYWvFFaoM/RZgPLoh3DMAFGlUlhrmSmskuqmOQAOZUfeAcrmaC1lZA2lKKlWqAFXXKUIWBQUD2oLE2gWNyXapUp6wDp1wxUGNUArqI6xJWSO6z0xUKQBYqsFzqa250qsn10qo9wGGIQuIGsKTZhnpjy84GqGJDuKy5dQA7KqrRS6ktzMqswBDS3cEzvmZem+s1dQJ1fdzubfdEoY9mVJFsXVeC02UKVAUVRWhZX7wVBV1GO9Qaj3kzvjWaXxwAUNfGDifC2dCKbmmbm1g3KQFYgSFmJK3gYKGniE4Gk1TGnW5goZEKIDMDH63tHwxUcoDIKjUQC153EbkD92LdsEzimplwWDSbAiOhmN+siPqcRLGqpIak7Ah4ICZWRN7QJ3+U9xgLxXw/mDUDClUZAJID0iWseXTMgiBcHt6nDjq0PF4Itab3kfIT7j6HGmZFre/HK9HjmmmdC1M47nhPi/LPSBVk0b2YGSOkTY3G4PUeuCnh7NFW7ClSSmrSei88fFYwY/a3VaaFLdWJIHqJF+nUYw1coVdUDa1Z7gnTp5iYAA6i2McEFh9VdG6sWqn5ypM9Fy4UQsqNO23XFjEXBvPfr/W2MVPK0qKFh5aL3Lwom+7mBJwJHGMxUpOUWlUJdjSZFrKoA/uy5qINXNAJUBSJv37W6RzksllVrVMvWPt0lZdzuRDSJ0/Q9MNANr3/ADws+EcvWFKMxpLh2YaSZgkQT674YtW+IxNqO4C141qTTVVCSKiNDmCBJMgAdpWek4ZstUsLQff+pwkftIzq0jlmYkaqmnZiDpKP+Eb7x7z2w7UYiQTYkbQbdYO2JxuXnJN+6hHc1JUjoQRE74XvD2fVa+cTUYpugBhtvKSBqIAN526zhjcj5jAPjS+XQr1CByrqBIEcoFzva3XFZP3dUMYGtecCE8P0Kju9SlTqMzTLKG6jvboMEVOpQe4mdtxP88VvTMco/p67X+uL62AI8HsXylNhpGoubDprYW90R8MXcS4DTrNSDgtpebk2mm6bBgNnPQyLRj7gWSp5bL6EQU1UsYE6RJLE8xOClFgwBF52P66YiLSSig5CxwDhv+60SWM+Uk7RIUBvqDgqeG61UgkMuzfoG2AmX4gUzGYy9+Sq7KP4ah84R6DzY+GGLguZDSNXNLcrKVPLp1EBgCQNS3FuZb3GPPxQhLI8dHfOUlFSs0ZTPVEIWqsyYDLcEx6XGCvnHa47WOKHy0wT0OLK9EMjK2zCDBI+qkEfA49XHFxtN2cUmnugdw6pla9QvTSmalAlA2gBlEkchifLJ1gEcpIaNjizimTy1WTW0SFKAl9JTVHs8w0P7MMIay32wv5Pw06ZvUUdafmOEZH0lBqLpARrU2U+WZm1KkugAKwy+KPC71qtarGlCzajpJJT7DoZuVgxBZRTgXPuxoQN+Y4HSqlWdNRWLsTcBaiQw2ZStWpIiDqOIjw+vk1KOt9NV2ZpIkB2lkEKAF08thME3m+BnEs1VbL5NxoQM1ElSWEuwXy1JWCEDkE99IWIJxm8O5+pRo5hXqq/2YVANQVAxR35mdmtMAtJAGq0AYANNPwSKaEU3XU1dKxLU1gEVaLuECAFQwoqIkgQLYhx/wAJvVTMlBSZ62uJWGC/Z0prTD30g1aauWiLC03A7I+N3p6Wq6qlPTXY+WabyRVqst3NNgqUqNQLAOoXJOm7Pxnj3keV927h2htKsYmwA0gjWWgaTAibiLgAqv4cK5WtTFNGdyAdBCecggIKvKBAUlCNmVAJhiuFytwTM0gjVAzeUKKagzVCzmsTbkXXPnAFmXSOZdxqw68J8QrUya5mrFNSuskhwoU3UjzFVmBUreLkkDHcl4jo1Xpoph6lM1AOXlglSjFWI1yKg0if7qrc6TgAV/FFWM7pSoVDCm9VgpJpCk+teYNqRKggNaIBO5bFngXOLTTMFfKp00KypYSGXL0VZ2cQBTOjfy4a7glSJbs9nKVGDUcIHMDUTBO+2K8mKFaMxSNOoSNIqrpYkAkEBxeAQQRNjgAQeGcczNSnlUFI1TSIrly9Vif/ABgvyF3WEAHLE6QC2oEPnD+JF6SmoqpUgB0VtQR4GpJi5UmMfcQ4NRzAHm0lqRIBIkjodLDmXYTBG3pjInhegiCnS8ygoZnijVqU9TNGovDc5sLtJH5gFPhzjr1PMWotRorVwtUoioVSvURFlWkkBYnSJg+8m/OU4C0fC6UxFOvmUGotarquzl2kOrA6mJJmdzgm1IdsAFxdcVVa0RAJ7nt9J/7Yr8rHxCiesdO/6nDAsFTEKlcL2xU1ZZYC5ABIg9rdOoHTCz4sztZKYKU2JIv2Fr8w26xMfA2xjny+ag5czTFj45UKfj2q1TP5fWS1PUulRGwdC8C3cbm/cY0ZLiY8vX5VVtbFtQFiCTt0mZ9LWwq5HNNWzaSS2ksAOvsmw9S2nHpvCKOmko2aBOmw9wi0dscWKLk1xc938y89cVIKV+E0a0GrSp1CCbvTVoPuIOPs1U0qTyiIBOmIHS03vGFij+0On+PL5lX2JKgm0jmhgAZBGkE9MZ8x+0Og00xQzLkyHPlltKkG/LJI6RY46pcqXMxpjrR5RfqYF9z7uhxf5g9/6+WF7w9xZa9IRTrKwVZepRamCTa2oAHbVyzYjrbG/N8boU5D16aHeC6ifcu8esR64lXQFfG01rJW6lt7WjpcRa/0xfwevqS4m41QbA6VB3jcifjgP4mzAWm3MrcpaC3NpiCQImAWDTtvjR4Vzb+W4fQGLFlAJgqVXSSSAATHcjHJHied32DGDV0Ek/l8cYOKZbzaFSm4BV0KtqmDIvsZj44v+0AQS1iQNiTJ2mJt6mBinNMdNjMn2Yn6CScdE3sNFvDcuKdGnTEwiqovNgIFzc2GNNRgBMwBcyQPzwuZ3jYp1FSSBGswJsoLMI36Tg1QzOsKVGoEag0E+ouf0MRjy8d+7YVFWcJ8uoBaVMMwlZixiZtvFsVeFxUXK0lrR5gBB0mx5jG99o92CDVD6zvEfPYX3xTTqabASQdhexsO8fr340XOwYm+Iqq0eKU6h9mrREkfvIzodhflNL6emDVXPotWmtSkHLTSQ9CKimVMkLDBCLzHpfAf9paHRlqvVKr0yR0DpqGwjehjdls21TKqyqKrgKQBvuA0SYkCTB3gjHDmbjl4o9Tvx1LFv0GLJijVQFHFLXTCgoxWEpMRYwBytKn0xuy+Sqaiy1y0urwZKhdKgqoDWVgCw3gt1EYUKfGNDwyVGBd021CArEMRYwwBFryQDuJ11s9kmylZhJPkM5BNRLUwVEkmFKlIE3AXrGO7DqVNbqjlyYXF7DRlzW1AsacaiDGokreCDYTq9NuptjaDhL8KZqrWoiqa7SKqvU1EAQFAqAAGFQgCFgXJPUYP5Y5inoFSqtQBn1EqFYqZKGwiVkLAF953GNoZozXERPG4ugoxnrihMuqBtIUaiXaOrH2ifU9caYB7HFbUxO/zPvxtZnQBHBsrXpsEcFahaWSpqLB6pq1VBJaFd9WtVgkWtpWJ8Y4I1aolTzQugqVmkGggqxhgynSxVSQSbgQRjPRrZFjTKIqMtQ6AUamdUqrWAFi1VQZsSwBnF3BuH0AtPyapCox0KHEMJMgiAWALxf8AhkkhSC1dBRTkuA1KWXbLq9PQVUBgKivYKpLHzWvoUAMpGkgQIEYyV/DNQOFRU8smnLBnQqAblVWpZ0UKKRAOgQNgZYMxk6hZWSsVA0hlKyCBUDNfoSupZ93bGeuM0G5PKYS1mJFuTTcCwnX+8QIuxF2Bh8YUj9jrsa1caaDABCCCwU6SQKZbUWIuCIttgjlsg9BKoWtWqKVimgWjNOFiElVWZ6NyiBYQSflzlcEA0ZsLgxBMTOlmP67KTiocfUQXoVEkEydMWDsROobBAbge2vfBQCWc3WbRTlQzZo1WKKhGrzqiAmKCXmhVGo3bSxIg2Y61bMfYcmlAQaiUAX80mCVUhQyjUZMamgcmqLkAEK/EMs9Jy+kUxOrUoiDrBPLO8VPX2pjGg5WiwpDl+5C1KYBA0AIyIwE+yFZgCQVt6YAFrguczD5sp9o1XaoVdHh1VkpMFFtELpcAn2nuHjVhzYgb4EZDw3To1Eem1QFEdCC2oEM6vMGyHUosgURaIAgoXPUz7wDgoCL1wNu/W38sVkyZO+O1NJ6D4SMUnSP37+oP53xO49jr1AJuP10+uAXFePrTBDaf1/TBSt5DAhjU2OytIHvWCPf074TfF2QpsJpuCf3TrU++6wficcGsllUbR1aeMHKmJ3Caa1M3UZZUKGcFY2lRaVj8VxG3XHoWRzIeCSIOwFvSY+GEDgKVR9qNFVaoECCTyjVUIY2B6L/U4f8AhebXyqYNM+wOaA1tt+onr+eFBbrfajLNvNlX9gMmmkQzDVdXc8wO86YJwbGXo5SnopKlKmxNk5bwSdrkxJB9+PmyVMtN9VwYYjtO2+2MXFsqtSjUpgMupCUJmdV9J5vZhwJkdR0OOqd8LoyDHD8wPLAnUAFgySTIBuTvY4m2UpxOimp76QI73AGFjwXxQnKKdDE6yskSDeLNJnSBGw7Yo8SeLa1Kr5a01RTGio0uW3J0oIEiIvPeMEHcVYLc1+I8xRC1Ms1UU3r02grSMRoI5nErPbVAHLbAFOILRooi5hq9QBA3PURtKgqbqCAOWIEHY2nC5neLVC/3hqVCeoUEQNwFU8vWS25PwxdTzqMOouZHqVmJ6SL/ACxhmlwLiLquYWHihlcMxqMvRbndp3ILGIiSSQOuDlLxorDky9RmNgighTEC/LJ37fDCYuVUVUZCwKGdOqA1oE7FhczfHoHh+tSIBFBUeILrEdTvO1tpOCLUlZTVGPjWcH23LM1KooKtcKDpMjSGjlnmJiRhgp5kOliQAYuYJItBPuv7jOMGcygsyhSBU1AxuZ0kjUd4t12tEX0pQRTqIJayyxuFki0+pJnrjOLSbINBpEewqBTubA+h33+eIVwVQmxiRpJmLSJIUDYT/PribVIHKJIi3aT/AE3ubDbGbPeY9JvK5X0kAkB7nqQdhFxabzi5JSQATxdSFXhtRhHIadW0EcrqGMiT7LOd4j0wB8I+IqdNdDgCTv8A1w7cNykZcUnitpphW1ODqAUJcAReBYiDJmcAs14DyzmmFyqIWM1CKrU9ItITy4LtG2rl3NsYywqcI78upvizcCaaCFSjq5qTSOxI/PFlYu9NkcWYEEmDFiJ/lPacCH8A6HmhmczTUbBnWpe/LGkEW7ted7XuXJ8Qoj26WYWOqvTb5prU9N1GMfR5p7dxv5+D/s05XhlJ6WmohBaNRUlTqUEAgg7iWAPqe+Pn4VpYMmZzIHmeYynmUyIKkbwZJ7g39MAeH57MUWdTl3qKHaRSqU6pQsdRBuj7tMFdiMal8XUQfvfMy9p++psg+ZEfrfE1kSpoq4t2mNXDuJuoVftFOoBqBLwG7qDBgkbE2sAYJxpXijBR5rJrvJQ8pGogETP4YMeuFSi1PNOQqpUVLiqAjatrAqDIIPebXAwSXKaTZiD6x/T6Yt6mdUR5mN2Szni2QobK1Q2oKGKrUCtK81rhdUEG/s+mMdPxdlqYRggUmqeSWQ6yylionSwL6SduaZEk41vlm/CTcwbTANpidhO/S/rgHxmmKHNVKkErJVAxBsASPauYv09BiJZ8nNcy44ocmO/DuIZbOAMj6HWNSagGH3qtebwXEdjJG4EbauSfWdNWCTIWSLSk76hYBtlG42GPPqXDNLCpTibEWI2YMLRvqv8AE9zNK5KoGNVXqCrJb2gb8vvO6gwTv06Y3h5RailJb9SJaO23F7HoVMZlQAWp1PZBMaT7SBzuB7Gs26jrYYpzHF69NQWy8yL6HkgibEQYEQQZ6HrAKF/aTM0wiCsVYsS2vU5O0Alibcl4vGrYsWxvq5/NxLaKm/S/4o/dBnl6Dr3xq9fFr1TNaWS5jJW8UUGkPTaJIaVXYG5OsqSIJJWCfbEGCMZ+J8Yya+YtRSCKYNSSwAQi2o6tMcm0nY/FOzuZck1HRgZjylM6vbggkx+EDYe0DEXNxzWWapVDC9NAWOgAFCF06SvOTeAIkFTHQ4xesyvka+jwXNjNk+P0kjSHMrbUwPKzNUnuQTqv0APrjRX8SsNqZP69cLdDJ0NSOgIZVBUqW9kq6qdLSCNJeCR+9gpTqQoA2AA+QjES1OT93cNYYdneal8QtI1IQPdjWvF5iBGBRrHoZxB6pHphLUZP3DeGL6BSuuoDUAQDq36iY/M9MLPiZEClgg1nqDdt+m53JAxrfW5IRiYFxvGB1fioplg1VJCuQCouQrN16yPnjPJl856r6l48fBujF+zelqXMNO7IsE7xrY23/GMM3Eq9NNCEBVOsbxygAnT3vAiNzgL4BpacmDEzUeWkKIVUQySP/T79Mb89w+k706r0naqg5IlDEi0giw9dj0vjpyZIr1f4POnvJjMTa4H/AFwO4tltdN1VijG8gTFxMarC0j441tU1alDDUIkgiVn5ifQj4YqrURESbg3PX3/n2x6bRkCPBPDjQolWrVGl3aXtEmTHpJnfrg3mPD9CteqpeQPadoAvsurSNzt3OBlBIqiDqGljFupQdvd164I0WJUFoM3IlbA+4X7R9cTF2uQGPP8AgjKOCEjLmN6ZAA96m38/XCv+0DhtPK5YP5knVCoxEkExCx0Ak7dL74dWrEAkjQBNxf4x+f6OBPHuF066maSMzAAuyoSVBMBdQJN7xEXFzFpyQtblX0F/w1wJMygrK4qU4UXqEaW0gnkXYwYuR3OHjh/htKSkCZgWDX9ZM3kWnFXCMktKmqiRAgKIUesAAW9MEqbRsfj/AN8EcaSC2Yq+XcGSdRmbAzJPSWtbbbGbiAZaZYAkKCjhXuZ0lTudiAdJvfBCrTEyW6z3wC8Ro5oVPs5OsqADEBRIu3cDfSLz8cZZMdppAEeG5s1FkNM33gASfZvvt7gQes4nmmJawuOjaRO8m/T13uRbfAbwsK6ZcDMOkkK0IJMhb2YG9xcR1gdcGGaVA0GCD7Uk7DfTq90n6xhxg+FJ8x2XZdGgAnlI6GCJ7EReDaOnXvzN0VppOio4WLJzN2Juw2Unr3xQnmVF0kmk3tSkkG55S1SnYERJCgx7Jti7OVHAYhZMGBrIBMXHNAiwA+JIGNOBKJL3IZd/vHH4lBQkiLrpLR6ENT23gYszOqxDlYNz0UR0kd/j78K/BuINUzTPcKyioQYciTokhWAmUQfEWthkSqrKVOo8ykwTMe0CIM3AHSOm2OfG3KLXv2BFa0ASZjmO5VBqsYJIgsxE3i8SI2NtPISeYQN+RmWfQhYBBvM/DF9FIPUL2n6XANrdTi1cyD7PNHa/5Y3UEt2FgbivhLLVLtQRnnfSNcbTqADmLXLfHAGv4WAQtRr1qMf+sxUx0irrBPXcfXDiNLXg6mEGwBtbSbTAJJj1wKZGqUl8umOe+o9LCDABtAgA+m2+MMybdLcuM2uouUcrnUVHGYDBzC+bQIkkSFlGBBjukn1MjAl/GFdKr60OoE02CsdPIzLYOqsLg2Pfbu/8K4MVVxUCPqtanpsNgdTtqi5FuuPPuL0h9pzHX/eKt+/37/1xy6iEMcFJr5bfQ7NNKeSTVm7LeOwG50Kj/AT/AO2fpgvkvEmWr+xVpz1GoBvkTPfCqaI1CBG+GM8CSvlqTNSDsRJNRFKyZJjVeIIiAFta0RyYuHJdX9fz5nTmbxJNncmoas1QwFkqsgXAJBadyPfawtaxYz0ZYwvf2IpxA1I+2lKrKPgdRBsRA0keoxJ/BNRLrnHUdmKVAPpTP1nFRwWvVf28TL0qD5hyuFgWJImw6n1kG2AuiCSRWg9CQR+UfMYxPwfPIJV6VUHqNaE/6WHzbFFTM52mYajV6+xpqdP4CT9MZTwTb5L5r/TWGbH2htMygO7An+Httt+t8Qq8QYMApVgT0tA9dRH0Hzwut4uZTDMFPaouk/6lGL6fiNyJGg+5R/LEvHkS3TX58TZOL5MNtnKwI1UyR1IuPpeMfPxAA88lGswFmH8Sza25E7YBt4gc7qn+XEjx0sIYA++f5nEOM12jVMO/7YylMEozaxyzLcwPcMPp9cIvHK4apa89+mN2YrTcKB7icCM7U+l8dumjclJnPm2jR6Z4TTRkstGksylyC0E6nZrH8Ma/Wb+8EPNpmQzMJj25gyZAuIN+oJG3fFHAjGWorpAC0aa6idJMIAR+K2qbyPhjeo1yNKyDFjIMQYEC5Ejrt7jGsnbex5Zty2SQKFUBVB2UkAddgcczVC2oE2N4vHewIMQTjlbiKrUSlfU4JsOggEkyLSQLSb4HtUdwzGrZSeYLpiDEWliPfOPSyT2ozox1855OZYswC+WGkkCQCdew7hB3iMGMtX5E1SG0ix9wkWPTHm/iji7a9FIMxSo1OoCQBLaSFHeSBciBfvh4TMcntFTTYLqCAglgZ5ZBAElTET2xhi44Ntjo3NSNywQLEBuvpuCDc7yN7CcQ+wjUCDteNe/rAN4HcGOmO5SuzMAYuI1qSAIVjIXSI22+WOZTO+eNSIAuqF1abgGzRBjrafljoeRtch0XUpPJC2vqn17EfWeotikDVUaF9kLzBiN9RjTOm8e/GPjFZqVGqIA5PMADEqpvIUQLG8CwDBTsbYuH58AVKlRQFeV3Mi4ZSAu9qo7RI3vGMszUkkthDBRU2ABAAglirHfuLye5+WMHE6VN6gpksakMwUOwMAAEgDlgSNz1wRp+zJZtWqGk2mdMCIsCO3zx1oPKU1CBb94mSOo3HfG3HYIH5SmF1AFyym9yxE3lQ28zJI3t2Axsy6kglryZDQDO2k9QO8d8YKBqCs2p0VU9lESYAWNJY3YarmIFgB3wSSkxcXJX+K/qNPXePa26E7Ym7exR2mNFw1zFoFvkBY3xTxMuQwTUGI31Mo+ag4q4rndGhQI1VVWegHUmL9do6Y1ZcmpTV+YalB3H4hO++xjELJxNoXUQOE+GqtLMPUapVV3pHkLyurVqVXMSwDQZ7z1w45PK9WAW/XeRcx0gEtDALIIsIvTSyyo+pZlmMAk3gEwBECB67D4Y20qgqKTBMEjTOxuDN77euBSiluNmpjAMqIG3XcGfdv8AqcYzWQ6i2gAGZKlomATPQW3IgbnbEqlNiqjoZBB67bkRMEjt8cfefMnQtwdzIP8Ai5RY3/Rxhkz7jSJNngoJIPKBYGSRpDaom46W7G1sQ4Nz5ekULhTTTdStiizYiw949xxVTrF6ZHtBSUKRZZBnZl1QPWALC98QFPSyksLQVUqSewiWYL1ETtiPPIKCopQLE3HRiDY37zc48x45AzWYj/zn/wDcJ2jrOPR2EQ1yRPXSBqIM2BMkwNviBjzLjv8A4zMAEkeYYJJJMqhNyATf0GMc/rw+B1aR1kLKYlh+umHHg7J5KcwchBpEqCpBVYEGVAMmeoJ2iMJ1AfeJH8Xxt/0Hywaz+dc0aNOgqVHVAagYRy8smTFgBBgydTRvjz9OnvT6eJ1a72F8fsF+EMju1QsoVIClwOuqNt7CQbbnG6nWreafulNMBb04AJ2aD7RIN9EegJMSA8OVDUCM1NGVlkAwCVUsTp5TIFwQ8TJAOC7V9eYqUgDTJSHRWhnVtWiqlRfZ2iLNBNto9DFFwhR5aPswjsQF1aGsxU2F7CYkGRBAv0745nJqAowBgTrInSTa0b2v2tvvjbRYuoNFKSKnKCdUgAkeyBEW6k94BsOJTaWDgMJLLUESAYBkGLBiVAF4I2IwSx9jArTLzTI8pSoG5OskCN9I3npeYPpgOnhLLV3UDL0S1QOViaZUidyo1GIPvkbYL8RrlA2tFKiFWYMMwMfxRt3tNrXFp4jahXeoigimQrE31KQE2gfiUEbG9+oxVpSW+3UqHtbg7Ofs38p6aMaqlyAumqGUmRqHOCRGoRfvfpjTxnwDSpUajI760aAGIg+yJlV21N8LYM8X4k9dmNSFNDdRML+IiQQSzqpggiAsSJxCsa1RCrGzySYWblX5eawhVgRtuJvjWUoK+b7D0YZYbcTS7dvp/HeDM14DpplmqL5pcU5AkXbQjRGmd2Yb2jCP4q4T5WToVSHWpVdledBCgBxHUzYGRbHpuZNQUdJYGlYimFj2tKgCW3DXBLAyxkxhM8cZpaYy+qmAtDNKSrKC0c7Eag5BBgwMXBwc00iJ5YcDV2/h+bnMll89SA87P5XKVaoDLRqwGg3BYBCKc+vxE4DcX8VcTylZqNZwrruPLpkEESGBCwQZkH+eJ+OvDOZPEGdAKqZt/NoNIGtX9kcxBXSCFvGwxf8AtS4RVy4yFOtdkygQuDuysZUXmEDAAneffjqeKHYec3sf/9k=">
            <a:extLst>
              <a:ext uri="{FF2B5EF4-FFF2-40B4-BE49-F238E27FC236}">
                <a16:creationId xmlns:a16="http://schemas.microsoft.com/office/drawing/2014/main" id="{9BD01457-4A1B-494E-AD5A-282E661DD044}"/>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endParaRPr lang="zh-TW" altLang="en-US" sz="2400"/>
          </a:p>
        </p:txBody>
      </p:sp>
      <p:sp>
        <p:nvSpPr>
          <p:cNvPr id="54278" name="AutoShape 4" descr="data:image/jpeg;base64,/9j/4AAQSkZJRgABAQAAAQABAAD/2wCEAAkGBhQSERUUExMWFRUWFxwYGRgYGRwbHRodHxgYGxsfHB4bHCYgHh0jGhcZHy8gJicqLSwtHB4xNTAqNSYrLCkBCQoKDgwOGg8PGi4hHyQsLCkqLCoqLCwsLCwsLCwsLCwsLCwsLC8sKSwsLCwsLCwsKSwsLCwsLCwsKSwsLCwsLP/AABEIAK8BIAMBIgACEQEDEQH/xAAbAAACAwEBAQAAAAAAAAAAAAAFBgIDBAEHAP/EAEcQAAIBAgQEAwUFBQUGBQUAAAECEQMhAAQSMQUiQVEGE2EycYGRoRQjQrHwB1JiwdEWM3KSohUkQ4Lh8TRTY7LCF5PDxNL/xAAZAQADAQEBAAAAAAAAAAAAAAAAAQIDBAX/xAAyEQACAgECAwMLBQEBAAAAAAAAAQIRAwQhEjFBUaHRBRMUIjJhcZGxwfAVUoHh8UIj/9oADAMBAAIRAxEAPwACfC7qbFvkN/niA8Ou06tSmSdpG/vwU8vaGrD3VD/OcWoh/wDOq/FlP/xx4v6jlXOvk/EewJHAmAJlpnqhxHK5Jw0MHgAQdLd74PhHFvOY+sKf5Y4DW6Vf9C/yItiv1LJ2Lv8AAVgg8OWDIO+0H4TOODhtKGldt/8ApHvwYWvVBvUU/wDJH/yxGpXrWh6Xxpn+T4f6pLlwr5vwLAZypkEhYGx1AGBtHzxsybgEiZlZuQdj3742+dW70D/yMP8A5Yi1Wr1Sgf8AMLd+uL/Um/8AlfP+hJmHPZkKCtJZLDmAhZBHMCesgn54L0/E7D7MPNr66M/dqEIA0aV3HNyyLk/PGbnb/hUGPvbf/IcSGQr7HJ046Qzj/wDHi4+UW1tHvQmldh7L/tGrlrFimoEE0wDpEWJvc3vg7X/aVQSlr81WaY8sMvmT2gkCRhKPBMwCCMgZtcOw7ER93iecr5inIqZdx1g1gN7k8y+uNFrtvWh3rxFQ5L+1DL6VY1VlhOjdlt+KLD54spftNy7Lq8ymN+ViA1p6T2Fr4RPPn2stXP8Agek5v8R3xdl+GhgT9jzsd/Lpne3V73xS1ifKL7vEKY6r+0TLVFnzaa32ZgrfKTjNT8T5c+zWpCbwGUb/ABwp5jgVMC9HMW6FaYj/AFwD6Yy/7DQgkUTH8TJ/IHriH5QhHmvp4hTHzK+L6NNuV1PQ80411PHNJ1iVvvc/zGPOqPhxSfYQe8Tt/wAoxb/ZpYkhSD2QCPriP1PE/wDP7DhZu8RNk8zmfPqrUENT8whjFRFBGkCwEggEyNrb4A5jw7QYu1Fq/lsCtLX5Z++1AgMVP93pJFxPqcFm8N01YKzhTIEdp7x+tsZ6nDKaaoqSAJ9mJ77noMWvKWPl9ieAAcH4PTqVHFeuKAWZmNTGCeWbESIN+ojBXwz4cylZWavmzTZDOnSEDoBMqzTeem/pi7K8JRtQ1QQCb+hKkCN79MW0eCr+/c9ZZSP8p/PGr8pYVz2/hk8A3eDONZbKZbyUqSAzNrqHSWZjI5ZMWgWtadycFD4webfZisXPmsDP/wBsgY8+qcCIE+Y0dwzR85g4pbhD9Kjf5mP88Zryjgvd9z8C+F0enU/F1MQS6fFxv6QMcpeI6CSVKFv8cT8+s9MeW/7LqDasQB0vj4cPrSPvQYvefrhvyhg6P6+BVGr9ouZWtVSqqCkNOloDKzG5kzyt1uLxvNsLXhzjYy1XzSiVIBgOuoCYGoX9odD78Gq2SrNZmpkdjqP54ivDHj/h/X/+cJ67BW0vz5CcWyjI+PMzRzPnms1aRDIzQrDYAjZY6ED8zj0D/wCqlEqGupP4Y1Ee+CL/ANMec/2dYAwKdzMyZn/LtfbGihwERLgap6GR+WFHWYV/0OnWx6VT8eI0aebUbAKQd42/640t4kB1E8oXqQY+vTHmf+zgNi0bWj6Wx05W0a6kY29NxNbfbxBJnoSeIKjrKspEXKgf1P8APGKv41Gvy2bSdRUnaIEzffoPjhHXIbc7iNtj/LH1XIRcVHJk9IPvmOs4uOrxvow4H0HyhxpiWD1UCgAhvNWZiSCszIxhzniRJ+715gj9wEiSJEsARfCnUy5IOlVFupbfuTjHlspUSqCCoTTzQXEmCLhWFr9cbLNEOBjQ/kCNWaoEWHtAjqNx1kYxO9DSW+00yR0En4WG/wDXDjxDw1RUEogkISNIW62vGmCROPqvhGmCRqY2s0CbaACLbxJOOB4N6USKQpLnqBHstJ2ApNa9wek33xnGYSTC1I1EAQJPwJGHf+yVPVMsAHtH7uphHyi+KT4Np6h9406QSQN5Yrb4x88ZTwT7EMSqjj9037kD9Xxpy602ZQzoo6yHb5acM9LwUpX2yJRXk9CQ2ofB9PwxL+w6K/M5KgyR6W1A+6N+xxhHS5OdIdgHK8PofjzfypMBH/McaH4bk5vmXIj8Kjsf4T1wT/sUAkBrgkG28MP6fXEx4MAB5xv+X84xqsOT9q/P5JozcJ4XlS+qk1YlTYyB6g+z1jDDX4epPP5rDoDVqRtEcrDt9cQ4Vw9aIYLcagR7oUfr34KBjq26/WbY6sWLhVOigGnA6IYEUCRBkHW9+hgk3va2LDw9UjTTVJiwQDYD+EG9sCPHXiPNZevQSgaQWqhPPTZ5YOBA0sDYMpAF741ZfJcTYKRXyLqTYilXIBGoGfvbQQR77WwOMW3HqacDpPoy/M1WBI1GSJFzHbp8MSydAgLqLkzt2ubH445T4NxMbtw89PZzAt/nOLhkeJgyE4ebz7eYW+/Y9cStP61sVe8qrJTqISq7Eg6huR2+eInhqKxUQAqhmtYT7MHuN8Sq8O4kwg5fJD/DmK46g9aJ7Ymchn+uXyzWiBm3H/6mE9PbtoKMrqo8r8ReYgQCQS4B9BvfFLuWQqOWmsKTH4iwsLSTrMQPdjQuTz6bZKm15B+2jltHLOWEDEKVHOhVB4fBVg2oZykTZtXWkBJPoPhjN6ZsKAXHOG1KdVpl2jW2kHlBMS0TpBIIE3tgR9lluYGBBYi1gQ0CbQTc4esomYpJoHDapWIb/eaDFzMyxYgk3Ppc4Hf7MbXUZuE5ko4gIr5aFB3t595je3uGM1oUna/wUkxKBUadZNMOjlmYs2gvU1gkImowQNhg19lpNcZyhDTE1lU9mkOoI5unr1xVxJkCNTORzy1aZUu/l0yBcNdRXiCu3Me94wMfJMV5cpnW1AlZyoIIIHasYAB9f5Yxz4rard9aa5nXp8UeG8nfYyrm6dMaRUoEgAk+aGPtiDpUHVOrSPeO+Lcmi1KSVQmjzHcaZnSuoC5Fpnp2PphXyWSbW5TLZ3sQuSa0wbxVHaYwd4XxgLTSkmWzx8tmNUfY3h5axgVCVcaVv1g2wsellJVJfDl9gzrHXqc/5+5qp5C0yN2kH928EfIfPFp4IAFmJdSwgnoNh8R9cV1OOL5rMcrn9JBicnVkSe4mw/QxVlfEQXTNPMCDI/3PMbdR/d7xe2KWiroctUDc7lWpvp3kSPdiKZWoy6gpIkj4jcYK1vEVBlIIzAbVqB+y5j94Ef8AC7WxGp4sy4HtVF3nVlsxuWmf7nt7sR6A7CmDMvk6j7KYG52Hb88aK2QKtEg+sWxoH7QMoFZTmFG4WaVeAJkT9z8Zxw+OOHGJzFM3B9ioOkf+XivQFQcMimlw6TBMA9fr+WPjwhpO4i/w/wCs4hmPFmSKsVztIElgBFSACLf8PcYsp+MskSC2dpWWD/eX2g/3fpGGtF0aJ3K/9lsQTJEG4OM75ZhIO8T64vPi/JgwM5QgyTJqC+mBbyu8z78dPinImSM7lwZsT5m15/4f+H64HouxC3MjUH7T7sVmm15G2+CL+KMjqkZykem1Ses/8L3fXFdLj2TY6RXpMzMFEeZ1IAF6YAkkC8dO+E9Ex1LsHKnxQKACDyMVHfSxWBA6aSP8uNJ4lqcgAyKZIMGAQWB6dlvjNSog61YgApTII786Eel1Hzx1aZbMUyfa8ttY/CdQkW9Kgb4McexbokI5jNBWX1dAvvlpF950nFLBXp6VJ5qdQAjeNQII9QYjGfL1AXoT7Ll6i+jSTE+5nj0BxTwWiT5SsCGVa1JiTPNKGfkZ+eC7f57gNvmgqrGYKazfYPEi3SSMSqEgVJb8TDtuqgT75N/djOac0qLmy+WEdY/Uc4+uLGZGDLUKgn7t7/iA1T8iL+owhl9PM6n6wXIPoQW3+UfLFKZ+Qkgam0tHUxY/WnHuOO1QCgOo3l52uWAB90/ni1qKg6htTNQf6S/yk4OYEWzKpPQco+H3kfQD5DGinmbKYN5Bm15MRPpOKfscjV3RZHvSPzJOOVk1QDIMmOmxU/kG+eHyAGcerzmMhUA9mu1I2BgVKbgb/wAdEbGbYcAAY/XW2E3x/QjIvUUSUelUEWIC1lckHpab+uGfh9YvSUkFSwBhtx3n1wk6m17jR+wmbxiUYzFjiQqnGtmZdpx9AxWKxxkqcWQVloknzGQuF0mCAYPNETudMyQCehwwCAHbH2MycTpl2QMNSxI2iRPXfY7bQZx9l+J0qhISojESCFYE20zYdtS/5h3GADTGKyvrGPkroRqDAi9wQRYkG47EEfA4+89YJ1CBuZFveZtgAH8V4t5QA0yWMe62+PNeP+OzRzCgFxNiLQegtEkzAgdCT0x6bnglRNQhwNipB9DeYgdb9DhZq+HGaqXNJWeRcibCNh3gRjztRjnKS7Dswyik+00cD4/VdQW2Pcm3zGGHz2IkHA/NcNrmlppGilS13RmUCdtIIvp9d8FVy/6Fh8sdOKMoqmYZHFu0dSe/1xZDd8RgjbHJbvjoMjsH944iSe5+eJYiTgEfSe5+Z/riBY9z8zjpx9PphgRLeuKyo7A/AYmzYicMCs0VP4V/yj+mOHLIfwJ/kX+mLAcfYEBmfh9I70aR99NP6YQfHj5c5vJUKS09aVtdRaaAEQAUVioHtEbT0n1x6OxEXgA98eTA+Zx0knUKS1G3m4UIoHaHqC35A4wyy3UV1+xrBbOT6DdWzmjKVWJE03awF4Fa4Fug9MGgk1WYDZRBt0LSO/bCzm6hGbajTiCyu6gbfeAsfeyMffbB/MN5XmOWAUhd+kLp+tsTGXN9m3ysyK6OVC06GwAqDTAFhDxvvynBGhllBLL1bUffAB+YUYx8CbzMpRa3NTVh1iVkfKcdTM6XoBjHmU9Okjd1AY/EDVb+mKTpJjNGao8jjWQpBIjcC0wfrjBRqp51HlOqqtWow21AKgM2kkco9x9Mb8w8DSBK6DbuLgie8YwcAyM0sqzHW1KmVD99QCtv30D5YiUrlX5zQGvhmRC0aSm+mnovebg3Pewxx3hoiGu29ipfQP8A3D3YsqZiTVprp1JBE7XAKz6TPyOJ1csC6ueiFY3HtK30KDFJpqkBaqEBh1CgfS2MbnXX0zdCjR66akT6FW/04tz2ZIFRV9sUi4/IW98YpyXDorPWJk1FpH4rTKW63DYOK3SA+4llfOoPRi1TL1EnsSugD/V9MXeEM69bJZapUEO1JGb/ACgz8Rf447xqr5dB2Bg6SFPZjZP9ZXGDwE+nK0qWl7K4ndVK1XUoWFgVkADsPTE8X/ol7i17LQ0z6Y+gYgJHXEvMONyDhUdsAs74eL5laodQAQSjIW1ERckVFuABptAN4OD+o4T+O8YqiuNJNIK2inqDgVHJ8vUQh50DOmkNAPMYjS+AA3R8PUlzD1tIlhsQYDE1C7RMS/mQbfvfvHGfhnhv7O9VkcnVq0ISQOZadyQLEGnAgWWIxdneNuuVWt5LUy0alqe1T1HSJC6tR1ECARvMjAjwP4mq5nkqrLqut2mI1MwVVUUwNMo4u5blMzvhgbMn4fqUqdWkQlanUVmMuyHzGJLrBDgIWZmDAyLAho1YH5DwvVpZR6XlUtfmJVENIdlK20lVAhEUDmuZ9nfGzNeNUTM6QVaiqnUwu5IJ1Mij2qVIKQ7CYJMXRhjdxrj2jKivQanUlqYU6tSMGqKrEFWuQpYi+4wwBScPrfZTQNGoF1XAamGanBdltVYMzuNEEgRU6BZxXX4RW+wJSVKsozmCV1BUD6AgDw2ptOkNaDzAQBgn4V4++Z80voAVhpVfaAgglhqaxdWg9gcTreMaCGpr1qEq+VOkw0Bi7KdmVPLq6+q+W0iIJQAKvkq4yFKmiVkbVUUBA6Mlqihn8og3MuCBbUtiRLW06+Y8imoFdC1eqWZtQ0gJUYBtUuF1xpAkHSFmCJbftqaA8ypXUIUliCJsoGqYO0TjLw7j9Cu+ikxJ8taolWAZHJCspIAIJU/LABm8L59noAEtrV2Uq+rWnMSq1C1y+mCTtcRa5V343UCEjPe1V0qWtDBbu52USrN9nGqQyLyluR8qZtA6Uy4DuGKLN2CxqjvGofPHMjm0rLrpvqUkgG42JHW8djsRBFiCQBf4NxtnrZkPVD06elhKBdHPX1BpjSVFNRDdFDzFSBh4J4wrVKtPzaYWm1OirMSqAVXUtIBJPMWpIEJ/EpEgnDksEEggiTMHqLH4iI+GKK3DKbOKjU0Z19lyill9zESNzscACjw/xfXq5paXloBrdWBBVrFbQGZgQgqPqI0tIXlNw3BlPQ4w1/D+WbkNClvq0hQvVjJCwSCXaZsdRmZxvZGwxESo6YqeoASJEgTH1x8G33kdP1+eBPEM3SprpqE0WdyEIBbUSASw0TAlr6o2PTETnwq0XGNsL0zI2j346fzOEfgXG8/cPli6wzU6hPlCxgA6t9anUsgbwYicFU4zWWiTWp00qXhVqM69dyVF7bLq9PTJamKjbNHgldIJcYzSUlaoYBCxJ9Lja+5x5T4Brmpm8xWILsEUWM3esl5YyYFMmfTHfFfG8w9JxWqASbKojT6Tu0x1jfri39lqBaOart0qUhf0Rz8/vRjnxZVmk8i5LbxNckPNQ4WPuVyAObbMB2IemqEWjlMg7TMR1xX4k+883LDd8rUZSdtWpAl95DmfhgrWYLqMgECTPbvv0xgyNBKxp129tRVpzJiPMKsD0N6Yv0xrz2OQM5ABaSCAIUCBsLCwwAzFTXn6K6DpprUqK141cqRa0lXY37YYqQAET7sY8nloLEkE62I6WJkA36YqSbpAaMzUFOmzkWUFiPQXP0nFPh5NOWpKIICiI2jcfQjGfxLmTToM8AgRq5gIWebf0nF3B0YSCpVR7MlTI/5dvdibfna9359AKM3TK5yk4n7xHRgDY6YdLdxDfPBTJ1hUpqwHKwm/bAfxINDUKhiFrKDcizSvQ9yMEeGlKdMIsAKWHtExzHfUZ69cEFU5L8/OYAbgbHzqgcXIPa0Vaq9TMHTPbDCjiDFtPe3uwAzFQLm6TqVh1anNoJ1ahB7+1YeuCVCddRjJDhOUiwgMD85Huj1xGFcKcV0f9gR4tVV6NUC5plZAP4gyso+ek/HFfh2sadWtR0ORqWorADSNdMBhc2Oum7R/FjFlxGZrqygCo9MgCSOWkASJ25h7rTgjlawTNqIA82iV95pVNQAHuzDn/tioJufFfu7ykHg3cY6GjpiAbEhjrJI1WMWtgfxDw/TrAa2cEXQqxGhxMVF6axNi0gdrmSNUbQffiQYHbbCAHPw2o2XNJqwqMwIL1KSkEHcFEKqbSPjPpjF4b8NPlCw82m6uSSBR0MSSSObzDyrqaFjr6mSPG6lRaFRqAXzApgmbWNwADqI3C2naRvhcy/imr9tWm2lqb06Y0oL+aQzNplgSugq1weVbCQZYFnE/B9WpmPORqK6I8sQ1gPLjYQv92oiG9I6EuMcEarSVYUBEc+WgADVGRkHtW0jW5gi5Kkkabx494n+yuAaNR0CPVqMunlpqp1MAWBbSdIYdNam+x08Y415FBavlk6mpqVZgmnzCFGo8wszAGJ3wAAvB3h/MZerUSqIQ0lGtarOGMmIL8wdRrJMRzqb9Bi+EKyJUDZdTSq11ZqNMhnCrTOkluTZ0TZ5aSzN7SMz8I8YUa60Z1U3qhIQq7AF0NRRrC6LoCwuDG4Bti3iHidKTVF0VH8tkU6F1SzjVpH8SoVcgxIZYJNsAGOnSzgyIWo+qvUUan0rNEFBrMLaq6mQulRqbTIAk4AcHyByWZFR6OaXLsgpUyC9ZgBGkZlKbPARRppkCAC2rSxu+ZXMiogdfZYSJBFu8HEMvnEd6iKZekVVxBsSocbiDKsDIn54AEHxbk6pzLsUepR8tqbBkheZYprSJBLOCxI0Bi9QgMVCoE0eBaL061VXgNUDbEC2Xr1cvYBQDuJhjp5ZADA4eXzKq6oTDPOkdTABPyBx9QqoSyoVlTzBYlS3PcDYnUG9ZnrhAIWb4fUzGXSpSNGpQLO7PXWinmqFb74f7q41PAuVIKIGgaxpNZbMVf9mhl81i9AMqsF1qHRYQChQI5ZtFJuxEbMGf4bSr0zTrU1qUzEoyypggi3oRizNZZKiNTcSrCCLiR2t0wwPMMtxKotUPSSq7URSCJTSslNqIStyJopMYNVVYqysNK6VazHHpFHPVNK6lXVA1AEkAwJAJAJEzuAfQYx1vCWWcVAaYhxTEDlCeUGFM0tMGmV1GCsEemCjUfUYAMeazmwIUEnYmJGx/Mem2B+a8SUaQ5jH+FpntsMYvEvC81mBop5ilRTUQ2m7OlhdiAV2JhY6XMXSM34F8vl84uY1GCQNiOnYDf0x5+ozyh7K7jrw4Yy9pjYniWixILmehgGRPo354rzeZpMCWqqABcMCPjhKXgNwQ9M9QfMU/EXxziHAnKGHUn/Gt/m2PLeecnUlt8GdywxW6Zd4m8IVaktRiou4CuCT1sDG3a9hOCP7OciGyRVgCGrGpBB/D5aqYI/epk/DCXW4TXCVDocqtyQ4gCDduaDacejeCCKeSyyE3ZWaJB3qVG6EjYjbHo4axwq9ji1LvmG86w+1UjHtJVQwCfxJBJiBsdz1xvy2WAEARzEwOsmT9TgXwjMK+WoVmbSCs88ggncQbzINsd4vwsZunNLNMqTvTZiC0iCfLZTY9CcdcE3uzjRvq1SuZorAKOlQe5l0NA966/wDLgoqgY83zPhqs1ejSqZmrfVVWqNQKshKnTLb6TuTs53vi/iXhviCtroZklAIgMweDaysxFhcmZjYYWOUmnt1HQe/aDUIyNU+gDRfkYhGPrGoH3A4OZadCzY6R63jvjyri9DOmmFzFasUZCoYqV9tTIYFhqbTeWB2MQZw7cFzWe+zq9WnTJ06ioJ1kRZYErrI6SL2tiIu8jA0eLwTlKsk+yYuBpaOU7fvhfnghwqu9RNT0xTLcxE6pBErLQOa+0EW3OFrxV4hc5SqhylcNURkGoAAGLEBdbG94jp0wV4YKlbLUyjPl6jUUBBVWKEATyOI779/TFJNZLA+8U5dfK8xgs0R5gLWiBO5xupJAHlObgEavZIjlteBF4EYw8WrlKLLUYBmBpg1gsM0HopiDE7D4Yj4XzOtKiyG8qq1PUBAizLa34WUYajWT4/YCvPUannq6BF5wXY7uqgwJvAuCOtoxRnqX2hclUbZqymJEaatCqpWwBhpSQScH9Qa4MRcHtPa3xwrccLZfKUQhLCmodS92Y5dfOgm0GKXynCnFbvoxxdNMfKDk74tBwq8O8Qa1DAR8QQR/LBnKcVVyVPK3Y/ywsWpxzSSZpkwzi90Ewe2Ip2xxU7YGeJaJamlwNNWkxY/hAqLeCCCRMibA826rjqMQnncslWm1NxqRgQR/2uD6i4OAdPwbRStTq0+Q03UgbjStJqYQSbSWLFjJJm+0DPAOeY06ykiKZk3nQxLkghWO6qrtYNqdtRZyxC5W4nXBy1VqpDLLqSauhgzoTrNOqymnqqDYxAKgsqrLA9A4p4aGYYl61UCCoUCjADKFcAtSLENF5Jx3McEd6RpvmarHzEqB9NIMNLK2kaaYWJXfTN98DfE3ierl8wtNSgU02e/MbU8x7SyDpDpSuP4huRizgXiUvl6tStUpa6OrWolSoWRNUcxUlkc2BEREwcAFnD/DCpmGqMGZUKNSLVGYhvLem2qTzEK2kFpIGx3wJ8Q+HGVM1UppygB6dJUNUVn0yxZFYOX8wDmJsCxvMjVkvGTsg10wHNcUwIZQU86hTZryAy+eOWT7LA6TKri8T+KqyO9PL0XqVUKqFOka2bSQqcxZiFbVcAAKxMATiZS4VY0rdDDlMl9lokE1aosIRZ0coWKSLdEETpk6ZtAwu+HnrUj5mYTO6itHWFp61dxl6dN2cKC5IdSbe++GbgWe82gtVitxzRI0kSGDTdWUghgbgggxtj7LeKMq602FUBail1LcsAROufYN9mjY9sNO1YPYWvFFaoM/RZgPLoh3DMAFGlUlhrmSmskuqmOQAOZUfeAcrmaC1lZA2lKKlWqAFXXKUIWBQUD2oLE2gWNyXapUp6wDp1wxUGNUArqI6xJWSO6z0xUKQBYqsFzqa250qsn10qo9wGGIQuIGsKTZhnpjy84GqGJDuKy5dQA7KqrRS6ktzMqswBDS3cEzvmZem+s1dQJ1fdzubfdEoY9mVJFsXVeC02UKVAUVRWhZX7wVBV1GO9Qaj3kzvjWaXxwAUNfGDifC2dCKbmmbm1g3KQFYgSFmJK3gYKGniE4Gk1TGnW5goZEKIDMDH63tHwxUcoDIKjUQC153EbkD92LdsEzimplwWDSbAiOhmN+siPqcRLGqpIak7Ah4ICZWRN7QJ3+U9xgLxXw/mDUDClUZAJID0iWseXTMgiBcHt6nDjq0PF4Itab3kfIT7j6HGmZFre/HK9HjmmmdC1M47nhPi/LPSBVk0b2YGSOkTY3G4PUeuCnh7NFW7ClSSmrSei88fFYwY/a3VaaFLdWJIHqJF+nUYw1coVdUDa1Z7gnTp5iYAA6i2McEFh9VdG6sWqn5ypM9Fy4UQsqNO23XFjEXBvPfr/W2MVPK0qKFh5aL3Lwom+7mBJwJHGMxUpOUWlUJdjSZFrKoA/uy5qINXNAJUBSJv37W6RzksllVrVMvWPt0lZdzuRDSJ0/Q9MNANr3/ADws+EcvWFKMxpLh2YaSZgkQT674YtW+IxNqO4C141qTTVVCSKiNDmCBJMgAdpWek4ZstUsLQff+pwkftIzq0jlmYkaqmnZiDpKP+Eb7x7z2w7UYiQTYkbQbdYO2JxuXnJN+6hHc1JUjoQRE74XvD2fVa+cTUYpugBhtvKSBqIAN526zhjcj5jAPjS+XQr1CByrqBIEcoFzva3XFZP3dUMYGtecCE8P0Kju9SlTqMzTLKG6jvboMEVOpQe4mdtxP88VvTMco/p67X+uL62AI8HsXylNhpGoubDprYW90R8MXcS4DTrNSDgtpebk2mm6bBgNnPQyLRj7gWSp5bL6EQU1UsYE6RJLE8xOClFgwBF52P66YiLSSig5CxwDhv+60SWM+Uk7RIUBvqDgqeG61UgkMuzfoG2AmX4gUzGYy9+Sq7KP4ah84R6DzY+GGLguZDSNXNLcrKVPLp1EBgCQNS3FuZb3GPPxQhLI8dHfOUlFSs0ZTPVEIWqsyYDLcEx6XGCvnHa47WOKHy0wT0OLK9EMjK2zCDBI+qkEfA49XHFxtN2cUmnugdw6pla9QvTSmalAlA2gBlEkchifLJ1gEcpIaNjizimTy1WTW0SFKAl9JTVHs8w0P7MMIay32wv5Pw06ZvUUdafmOEZH0lBqLpARrU2U+WZm1KkugAKwy+KPC71qtarGlCzajpJJT7DoZuVgxBZRTgXPuxoQN+Y4HSqlWdNRWLsTcBaiQw2ZStWpIiDqOIjw+vk1KOt9NV2ZpIkB2lkEKAF08thME3m+BnEs1VbL5NxoQM1ElSWEuwXy1JWCEDkE99IWIJxm8O5+pRo5hXqq/2YVANQVAxR35mdmtMAtJAGq0AYANNPwSKaEU3XU1dKxLU1gEVaLuECAFQwoqIkgQLYhx/wAJvVTMlBSZ62uJWGC/Z0prTD30g1aauWiLC03A7I+N3p6Wq6qlPTXY+WabyRVqst3NNgqUqNQLAOoXJOm7Pxnj3keV927h2htKsYmwA0gjWWgaTAibiLgAqv4cK5WtTFNGdyAdBCecggIKvKBAUlCNmVAJhiuFytwTM0gjVAzeUKKagzVCzmsTbkXXPnAFmXSOZdxqw68J8QrUya5mrFNSuskhwoU3UjzFVmBUreLkkDHcl4jo1Xpoph6lM1AOXlglSjFWI1yKg0if7qrc6TgAV/FFWM7pSoVDCm9VgpJpCk+teYNqRKggNaIBO5bFngXOLTTMFfKp00KypYSGXL0VZ2cQBTOjfy4a7glSJbs9nKVGDUcIHMDUTBO+2K8mKFaMxSNOoSNIqrpYkAkEBxeAQQRNjgAQeGcczNSnlUFI1TSIrly9Vif/ABgvyF3WEAHLE6QC2oEPnD+JF6SmoqpUgB0VtQR4GpJi5UmMfcQ4NRzAHm0lqRIBIkjodLDmXYTBG3pjInhegiCnS8ygoZnijVqU9TNGovDc5sLtJH5gFPhzjr1PMWotRorVwtUoioVSvURFlWkkBYnSJg+8m/OU4C0fC6UxFOvmUGotarquzl2kOrA6mJJmdzgm1IdsAFxdcVVa0RAJ7nt9J/7Yr8rHxCiesdO/6nDAsFTEKlcL2xU1ZZYC5ABIg9rdOoHTCz4sztZKYKU2JIv2Fr8w26xMfA2xjny+ag5czTFj45UKfj2q1TP5fWS1PUulRGwdC8C3cbm/cY0ZLiY8vX5VVtbFtQFiCTt0mZ9LWwq5HNNWzaSS2ksAOvsmw9S2nHpvCKOmko2aBOmw9wi0dscWKLk1xc938y89cVIKV+E0a0GrSp1CCbvTVoPuIOPs1U0qTyiIBOmIHS03vGFij+0On+PL5lX2JKgm0jmhgAZBGkE9MZ8x+0Og00xQzLkyHPlltKkG/LJI6RY46pcqXMxpjrR5RfqYF9z7uhxf5g9/6+WF7w9xZa9IRTrKwVZepRamCTa2oAHbVyzYjrbG/N8boU5D16aHeC6ifcu8esR64lXQFfG01rJW6lt7WjpcRa/0xfwevqS4m41QbA6VB3jcifjgP4mzAWm3MrcpaC3NpiCQImAWDTtvjR4Vzb+W4fQGLFlAJgqVXSSSAATHcjHJHied32DGDV0Ek/l8cYOKZbzaFSm4BV0KtqmDIvsZj44v+0AQS1iQNiTJ2mJt6mBinNMdNjMn2Yn6CScdE3sNFvDcuKdGnTEwiqovNgIFzc2GNNRgBMwBcyQPzwuZ3jYp1FSSBGswJsoLMI36Tg1QzOsKVGoEag0E+ouf0MRjy8d+7YVFWcJ8uoBaVMMwlZixiZtvFsVeFxUXK0lrR5gBB0mx5jG99o92CDVD6zvEfPYX3xTTqabASQdhexsO8fr340XOwYm+Iqq0eKU6h9mrREkfvIzodhflNL6emDVXPotWmtSkHLTSQ9CKimVMkLDBCLzHpfAf9paHRlqvVKr0yR0DpqGwjehjdls21TKqyqKrgKQBvuA0SYkCTB3gjHDmbjl4o9Tvx1LFv0GLJijVQFHFLXTCgoxWEpMRYwBytKn0xuy+Sqaiy1y0urwZKhdKgqoDWVgCw3gt1EYUKfGNDwyVGBd021CArEMRYwwBFryQDuJ11s9kmylZhJPkM5BNRLUwVEkmFKlIE3AXrGO7DqVNbqjlyYXF7DRlzW1AsacaiDGokreCDYTq9NuptjaDhL8KZqrWoiqa7SKqvU1EAQFAqAAGFQgCFgXJPUYP5Y5inoFSqtQBn1EqFYqZKGwiVkLAF953GNoZozXERPG4ugoxnrihMuqBtIUaiXaOrH2ifU9caYB7HFbUxO/zPvxtZnQBHBsrXpsEcFahaWSpqLB6pq1VBJaFd9WtVgkWtpWJ8Y4I1aolTzQugqVmkGggqxhgynSxVSQSbgQRjPRrZFjTKIqMtQ6AUamdUqrWAFi1VQZsSwBnF3BuH0AtPyapCox0KHEMJMgiAWALxf8AhkkhSC1dBRTkuA1KWXbLq9PQVUBgKivYKpLHzWvoUAMpGkgQIEYyV/DNQOFRU8smnLBnQqAblVWpZ0UKKRAOgQNgZYMxk6hZWSsVA0hlKyCBUDNfoSupZ93bGeuM0G5PKYS1mJFuTTcCwnX+8QIuxF2Bh8YUj9jrsa1caaDABCCCwU6SQKZbUWIuCIttgjlsg9BKoWtWqKVimgWjNOFiElVWZ6NyiBYQSflzlcEA0ZsLgxBMTOlmP67KTiocfUQXoVEkEydMWDsROobBAbge2vfBQCWc3WbRTlQzZo1WKKhGrzqiAmKCXmhVGo3bSxIg2Y61bMfYcmlAQaiUAX80mCVUhQyjUZMamgcmqLkAEK/EMs9Jy+kUxOrUoiDrBPLO8VPX2pjGg5WiwpDl+5C1KYBA0AIyIwE+yFZgCQVt6YAFrguczD5sp9o1XaoVdHh1VkpMFFtELpcAn2nuHjVhzYgb4EZDw3To1Eem1QFEdCC2oEM6vMGyHUosgURaIAgoXPUz7wDgoCL1wNu/W38sVkyZO+O1NJ6D4SMUnSP37+oP53xO49jr1AJuP10+uAXFePrTBDaf1/TBSt5DAhjU2OytIHvWCPf074TfF2QpsJpuCf3TrU++6wficcGsllUbR1aeMHKmJ3Caa1M3UZZUKGcFY2lRaVj8VxG3XHoWRzIeCSIOwFvSY+GEDgKVR9qNFVaoECCTyjVUIY2B6L/U4f8AhebXyqYNM+wOaA1tt+onr+eFBbrfajLNvNlX9gMmmkQzDVdXc8wO86YJwbGXo5SnopKlKmxNk5bwSdrkxJB9+PmyVMtN9VwYYjtO2+2MXFsqtSjUpgMupCUJmdV9J5vZhwJkdR0OOqd8LoyDHD8wPLAnUAFgySTIBuTvY4m2UpxOimp76QI73AGFjwXxQnKKdDE6yskSDeLNJnSBGw7Yo8SeLa1Kr5a01RTGio0uW3J0oIEiIvPeMEHcVYLc1+I8xRC1Ms1UU3r02grSMRoI5nErPbVAHLbAFOILRooi5hq9QBA3PURtKgqbqCAOWIEHY2nC5neLVC/3hqVCeoUEQNwFU8vWS25PwxdTzqMOouZHqVmJ6SL/ACxhmlwLiLquYWHihlcMxqMvRbndp3ILGIiSSQOuDlLxorDky9RmNgighTEC/LJ37fDCYuVUVUZCwKGdOqA1oE7FhczfHoHh+tSIBFBUeILrEdTvO1tpOCLUlZTVGPjWcH23LM1KooKtcKDpMjSGjlnmJiRhgp5kOliQAYuYJItBPuv7jOMGcygsyhSBU1AxuZ0kjUd4t12tEX0pQRTqIJayyxuFki0+pJnrjOLSbINBpEewqBTubA+h33+eIVwVQmxiRpJmLSJIUDYT/PribVIHKJIi3aT/AE3ubDbGbPeY9JvK5X0kAkB7nqQdhFxabzi5JSQATxdSFXhtRhHIadW0EcrqGMiT7LOd4j0wB8I+IqdNdDgCTv8A1w7cNykZcUnitpphW1ODqAUJcAReBYiDJmcAs14DyzmmFyqIWM1CKrU9ItITy4LtG2rl3NsYywqcI78upvizcCaaCFSjq5qTSOxI/PFlYu9NkcWYEEmDFiJ/lPacCH8A6HmhmczTUbBnWpe/LGkEW7ted7XuXJ8Qoj26WYWOqvTb5prU9N1GMfR5p7dxv5+D/s05XhlJ6WmohBaNRUlTqUEAgg7iWAPqe+Pn4VpYMmZzIHmeYynmUyIKkbwZJ7g39MAeH57MUWdTl3qKHaRSqU6pQsdRBuj7tMFdiMal8XUQfvfMy9p++psg+ZEfrfE1kSpoq4t2mNXDuJuoVftFOoBqBLwG7qDBgkbE2sAYJxpXijBR5rJrvJQ8pGogETP4YMeuFSi1PNOQqpUVLiqAjatrAqDIIPebXAwSXKaTZiD6x/T6Yt6mdUR5mN2Szni2QobK1Q2oKGKrUCtK81rhdUEG/s+mMdPxdlqYRggUmqeSWQ6yylionSwL6SduaZEk41vlm/CTcwbTANpidhO/S/rgHxmmKHNVKkErJVAxBsASPauYv09BiJZ8nNcy44ocmO/DuIZbOAMj6HWNSagGH3qtebwXEdjJG4EbauSfWdNWCTIWSLSk76hYBtlG42GPPqXDNLCpTibEWI2YMLRvqv8AE9zNK5KoGNVXqCrJb2gb8vvO6gwTv06Y3h5RailJb9SJaO23F7HoVMZlQAWp1PZBMaT7SBzuB7Gs26jrYYpzHF69NQWy8yL6HkgibEQYEQQZ6HrAKF/aTM0wiCsVYsS2vU5O0Alibcl4vGrYsWxvq5/NxLaKm/S/4o/dBnl6Dr3xq9fFr1TNaWS5jJW8UUGkPTaJIaVXYG5OsqSIJJWCfbEGCMZ+J8Yya+YtRSCKYNSSwAQi2o6tMcm0nY/FOzuZck1HRgZjylM6vbggkx+EDYe0DEXNxzWWapVDC9NAWOgAFCF06SvOTeAIkFTHQ4xesyvka+jwXNjNk+P0kjSHMrbUwPKzNUnuQTqv0APrjRX8SsNqZP69cLdDJ0NSOgIZVBUqW9kq6qdLSCNJeCR+9gpTqQoA2AA+QjES1OT93cNYYdneal8QtI1IQPdjWvF5iBGBRrHoZxB6pHphLUZP3DeGL6BSuuoDUAQDq36iY/M9MLPiZEClgg1nqDdt+m53JAxrfW5IRiYFxvGB1fioplg1VJCuQCouQrN16yPnjPJl856r6l48fBujF+zelqXMNO7IsE7xrY23/GMM3Eq9NNCEBVOsbxygAnT3vAiNzgL4BpacmDEzUeWkKIVUQySP/T79Mb89w+k706r0naqg5IlDEi0giw9dj0vjpyZIr1f4POnvJjMTa4H/AFwO4tltdN1VijG8gTFxMarC0j441tU1alDDUIkgiVn5ifQj4YqrURESbg3PX3/n2x6bRkCPBPDjQolWrVGl3aXtEmTHpJnfrg3mPD9CteqpeQPadoAvsurSNzt3OBlBIqiDqGljFupQdvd164I0WJUFoM3IlbA+4X7R9cTF2uQGPP8AgjKOCEjLmN6ZAA96m38/XCv+0DhtPK5YP5knVCoxEkExCx0Ak7dL74dWrEAkjQBNxf4x+f6OBPHuF066maSMzAAuyoSVBMBdQJN7xEXFzFpyQtblX0F/w1wJMygrK4qU4UXqEaW0gnkXYwYuR3OHjh/htKSkCZgWDX9ZM3kWnFXCMktKmqiRAgKIUesAAW9MEqbRsfj/AN8EcaSC2Yq+XcGSdRmbAzJPSWtbbbGbiAZaZYAkKCjhXuZ0lTudiAdJvfBCrTEyW6z3wC8Ro5oVPs5OsqADEBRIu3cDfSLz8cZZMdppAEeG5s1FkNM33gASfZvvt7gQes4nmmJawuOjaRO8m/T13uRbfAbwsK6ZcDMOkkK0IJMhb2YG9xcR1gdcGGaVA0GCD7Uk7DfTq90n6xhxg+FJ8x2XZdGgAnlI6GCJ7EReDaOnXvzN0VppOio4WLJzN2Juw2Unr3xQnmVF0kmk3tSkkG55S1SnYERJCgx7Jti7OVHAYhZMGBrIBMXHNAiwA+JIGNOBKJL3IZd/vHH4lBQkiLrpLR6ENT23gYszOqxDlYNz0UR0kd/j78K/BuINUzTPcKyioQYciTokhWAmUQfEWthkSqrKVOo8ykwTMe0CIM3AHSOm2OfG3KLXv2BFa0ASZjmO5VBqsYJIgsxE3i8SI2NtPISeYQN+RmWfQhYBBvM/DF9FIPUL2n6XANrdTi1cyD7PNHa/5Y3UEt2FgbivhLLVLtQRnnfSNcbTqADmLXLfHAGv4WAQtRr1qMf+sxUx0irrBPXcfXDiNLXg6mEGwBtbSbTAJJj1wKZGqUl8umOe+o9LCDABtAgA+m2+MMybdLcuM2uouUcrnUVHGYDBzC+bQIkkSFlGBBjukn1MjAl/GFdKr60OoE02CsdPIzLYOqsLg2Pfbu/8K4MVVxUCPqtanpsNgdTtqi5FuuPPuL0h9pzHX/eKt+/37/1xy6iEMcFJr5bfQ7NNKeSTVm7LeOwG50Kj/AT/AO2fpgvkvEmWr+xVpz1GoBvkTPfCqaI1CBG+GM8CSvlqTNSDsRJNRFKyZJjVeIIiAFta0RyYuHJdX9fz5nTmbxJNncmoas1QwFkqsgXAJBadyPfawtaxYz0ZYwvf2IpxA1I+2lKrKPgdRBsRA0keoxJ/BNRLrnHUdmKVAPpTP1nFRwWvVf28TL0qD5hyuFgWJImw6n1kG2AuiCSRWg9CQR+UfMYxPwfPIJV6VUHqNaE/6WHzbFFTM52mYajV6+xpqdP4CT9MZTwTb5L5r/TWGbH2htMygO7An+Httt+t8Qq8QYMApVgT0tA9dRH0Hzwut4uZTDMFPaouk/6lGL6fiNyJGg+5R/LEvHkS3TX58TZOL5MNtnKwI1UyR1IuPpeMfPxAA88lGswFmH8Sza25E7YBt4gc7qn+XEjx0sIYA++f5nEOM12jVMO/7YylMEozaxyzLcwPcMPp9cIvHK4apa89+mN2YrTcKB7icCM7U+l8dumjclJnPm2jR6Z4TTRkstGksylyC0E6nZrH8Ma/Wb+8EPNpmQzMJj25gyZAuIN+oJG3fFHAjGWorpAC0aa6idJMIAR+K2qbyPhjeo1yNKyDFjIMQYEC5Ejrt7jGsnbex5Zty2SQKFUBVB2UkAddgcczVC2oE2N4vHewIMQTjlbiKrUSlfU4JsOggEkyLSQLSb4HtUdwzGrZSeYLpiDEWliPfOPSyT2ozox1855OZYswC+WGkkCQCdew7hB3iMGMtX5E1SG0ix9wkWPTHm/iji7a9FIMxSo1OoCQBLaSFHeSBciBfvh4TMcntFTTYLqCAglgZ5ZBAElTET2xhi44Ntjo3NSNywQLEBuvpuCDc7yN7CcQ+wjUCDteNe/rAN4HcGOmO5SuzMAYuI1qSAIVjIXSI22+WOZTO+eNSIAuqF1abgGzRBjrafljoeRtch0XUpPJC2vqn17EfWeotikDVUaF9kLzBiN9RjTOm8e/GPjFZqVGqIA5PMADEqpvIUQLG8CwDBTsbYuH58AVKlRQFeV3Mi4ZSAu9qo7RI3vGMszUkkthDBRU2ABAAglirHfuLye5+WMHE6VN6gpksakMwUOwMAAEgDlgSNz1wRp+zJZtWqGk2mdMCIsCO3zx1oPKU1CBb94mSOo3HfG3HYIH5SmF1AFyym9yxE3lQ28zJI3t2Axsy6kglryZDQDO2k9QO8d8YKBqCs2p0VU9lESYAWNJY3YarmIFgB3wSSkxcXJX+K/qNPXePa26E7Ym7exR2mNFw1zFoFvkBY3xTxMuQwTUGI31Mo+ag4q4rndGhQI1VVWegHUmL9do6Y1ZcmpTV+YalB3H4hO++xjELJxNoXUQOE+GqtLMPUapVV3pHkLyurVqVXMSwDQZ7z1w45PK9WAW/XeRcx0gEtDALIIsIvTSyyo+pZlmMAk3gEwBECB67D4Y20qgqKTBMEjTOxuDN77euBSiluNmpjAMqIG3XcGfdv8AqcYzWQ6i2gAGZKlomATPQW3IgbnbEqlNiqjoZBB67bkRMEjt8cfefMnQtwdzIP8Ai5RY3/Rxhkz7jSJNngoJIPKBYGSRpDaom46W7G1sQ4Nz5ekULhTTTdStiizYiw949xxVTrF6ZHtBSUKRZZBnZl1QPWALC98QFPSyksLQVUqSewiWYL1ETtiPPIKCopQLE3HRiDY37zc48x45AzWYj/zn/wDcJ2jrOPR2EQ1yRPXSBqIM2BMkwNviBjzLjv8A4zMAEkeYYJJJMqhNyATf0GMc/rw+B1aR1kLKYlh+umHHg7J5KcwchBpEqCpBVYEGVAMmeoJ2iMJ1AfeJH8Xxt/0Hywaz+dc0aNOgqVHVAagYRy8smTFgBBgydTRvjz9OnvT6eJ1a72F8fsF+EMju1QsoVIClwOuqNt7CQbbnG6nWreafulNMBb04AJ2aD7RIN9EegJMSA8OVDUCM1NGVlkAwCVUsTp5TIFwQ8TJAOC7V9eYqUgDTJSHRWhnVtWiqlRfZ2iLNBNto9DFFwhR5aPswjsQF1aGsxU2F7CYkGRBAv0745nJqAowBgTrInSTa0b2v2tvvjbRYuoNFKSKnKCdUgAkeyBEW6k94BsOJTaWDgMJLLUESAYBkGLBiVAF4I2IwSx9jArTLzTI8pSoG5OskCN9I3npeYPpgOnhLLV3UDL0S1QOViaZUidyo1GIPvkbYL8RrlA2tFKiFWYMMwMfxRt3tNrXFp4jahXeoigimQrE31KQE2gfiUEbG9+oxVpSW+3UqHtbg7Ofs38p6aMaqlyAumqGUmRqHOCRGoRfvfpjTxnwDSpUajI760aAGIg+yJlV21N8LYM8X4k9dmNSFNDdRML+IiQQSzqpggiAsSJxCsa1RCrGzySYWblX5eawhVgRtuJvjWUoK+b7D0YZYbcTS7dvp/HeDM14DpplmqL5pcU5AkXbQjRGmd2Yb2jCP4q4T5WToVSHWpVdledBCgBxHUzYGRbHpuZNQUdJYGlYimFj2tKgCW3DXBLAyxkxhM8cZpaYy+qmAtDNKSrKC0c7Eag5BBgwMXBwc00iJ5YcDV2/h+bnMll89SA87P5XKVaoDLRqwGg3BYBCKc+vxE4DcX8VcTylZqNZwrruPLpkEESGBCwQZkH+eJ+OvDOZPEGdAKqZt/NoNIGtX9kcxBXSCFvGwxf8AtS4RVy4yFOtdkygQuDuysZUXmEDAAneffjqeKHYec3sf/9k=">
            <a:extLst>
              <a:ext uri="{FF2B5EF4-FFF2-40B4-BE49-F238E27FC236}">
                <a16:creationId xmlns:a16="http://schemas.microsoft.com/office/drawing/2014/main" id="{17EF7AFF-1B94-42A0-838D-13DCCEBB060E}"/>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endParaRPr lang="zh-TW" altLang="en-US" sz="2400"/>
          </a:p>
        </p:txBody>
      </p:sp>
      <p:pic>
        <p:nvPicPr>
          <p:cNvPr id="54279" name="圖片 6" descr="farm.jpg">
            <a:extLst>
              <a:ext uri="{FF2B5EF4-FFF2-40B4-BE49-F238E27FC236}">
                <a16:creationId xmlns:a16="http://schemas.microsoft.com/office/drawing/2014/main" id="{EC039EB8-63C4-475A-A5A5-8FA5DAF7E6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24525" y="1341438"/>
            <a:ext cx="3095625"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Picture 7">
            <a:extLst>
              <a:ext uri="{FF2B5EF4-FFF2-40B4-BE49-F238E27FC236}">
                <a16:creationId xmlns:a16="http://schemas.microsoft.com/office/drawing/2014/main" id="{88EF14DE-6874-4060-B24B-682B4F604A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2565400"/>
            <a:ext cx="3806825"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標題 1">
            <a:extLst>
              <a:ext uri="{FF2B5EF4-FFF2-40B4-BE49-F238E27FC236}">
                <a16:creationId xmlns:a16="http://schemas.microsoft.com/office/drawing/2014/main" id="{D706E06D-EFD1-4B2F-A924-05899018A976}"/>
              </a:ext>
            </a:extLst>
          </p:cNvPr>
          <p:cNvSpPr>
            <a:spLocks noGrp="1"/>
          </p:cNvSpPr>
          <p:nvPr>
            <p:ph type="title"/>
          </p:nvPr>
        </p:nvSpPr>
        <p:spPr>
          <a:xfrm>
            <a:off x="457200" y="404813"/>
            <a:ext cx="8229600" cy="1295400"/>
          </a:xfrm>
        </p:spPr>
        <p:txBody>
          <a:bodyPr/>
          <a:lstStyle/>
          <a:p>
            <a:pPr algn="l"/>
            <a:r>
              <a:rPr lang="zh-TW" altLang="en-US" sz="9600" b="1">
                <a:solidFill>
                  <a:srgbClr val="0000FF"/>
                </a:solidFill>
              </a:rPr>
              <a:t>媒體的威力</a:t>
            </a:r>
          </a:p>
        </p:txBody>
      </p:sp>
      <p:pic>
        <p:nvPicPr>
          <p:cNvPr id="55299" name="內容版面配置區 6" descr="n4.png">
            <a:extLst>
              <a:ext uri="{FF2B5EF4-FFF2-40B4-BE49-F238E27FC236}">
                <a16:creationId xmlns:a16="http://schemas.microsoft.com/office/drawing/2014/main" id="{32F11D41-4309-43CC-BD70-411FF6000B2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831013" y="476250"/>
            <a:ext cx="1755775" cy="1873250"/>
          </a:xfrm>
        </p:spPr>
      </p:pic>
      <p:pic>
        <p:nvPicPr>
          <p:cNvPr id="55300" name="Picture 2">
            <a:extLst>
              <a:ext uri="{FF2B5EF4-FFF2-40B4-BE49-F238E27FC236}">
                <a16:creationId xmlns:a16="http://schemas.microsoft.com/office/drawing/2014/main" id="{F9CAE5B6-0186-42BA-B39B-7D69636E1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065338"/>
            <a:ext cx="5903912" cy="402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6" descr="https://encrypted-tbn3.gstatic.com/images?q=tbn:ANd9GcRmN6JPFQYHqM9KgpKH2yd-EnSIGrjDvHe7ZJtr8B5o7dftK5wlTw">
            <a:extLst>
              <a:ext uri="{FF2B5EF4-FFF2-40B4-BE49-F238E27FC236}">
                <a16:creationId xmlns:a16="http://schemas.microsoft.com/office/drawing/2014/main" id="{344D6921-6959-4768-B39B-243520883D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463" y="2349500"/>
            <a:ext cx="1735137" cy="3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標題 1">
            <a:extLst>
              <a:ext uri="{FF2B5EF4-FFF2-40B4-BE49-F238E27FC236}">
                <a16:creationId xmlns:a16="http://schemas.microsoft.com/office/drawing/2014/main" id="{CCFDD398-20FF-4FE5-A447-8C87DE38DDA3}"/>
              </a:ext>
            </a:extLst>
          </p:cNvPr>
          <p:cNvSpPr>
            <a:spLocks noGrp="1"/>
          </p:cNvSpPr>
          <p:nvPr>
            <p:ph type="title"/>
          </p:nvPr>
        </p:nvSpPr>
        <p:spPr/>
        <p:txBody>
          <a:bodyPr/>
          <a:lstStyle/>
          <a:p>
            <a:r>
              <a:rPr lang="zh-TW" altLang="en-US" sz="8800" b="1">
                <a:solidFill>
                  <a:srgbClr val="3333FF"/>
                </a:solidFill>
              </a:rPr>
              <a:t>反核宣傳</a:t>
            </a:r>
          </a:p>
        </p:txBody>
      </p:sp>
      <p:sp>
        <p:nvSpPr>
          <p:cNvPr id="3" name="內容版面配置區 2">
            <a:extLst>
              <a:ext uri="{FF2B5EF4-FFF2-40B4-BE49-F238E27FC236}">
                <a16:creationId xmlns:a16="http://schemas.microsoft.com/office/drawing/2014/main" id="{092C4615-6F96-4FF7-87FF-D0CC3A3A8AD5}"/>
              </a:ext>
            </a:extLst>
          </p:cNvPr>
          <p:cNvSpPr>
            <a:spLocks noGrp="1"/>
          </p:cNvSpPr>
          <p:nvPr>
            <p:ph idx="1"/>
          </p:nvPr>
        </p:nvSpPr>
        <p:spPr/>
        <p:txBody>
          <a:bodyPr>
            <a:normAutofit/>
          </a:bodyPr>
          <a:lstStyle/>
          <a:p>
            <a:pPr marL="742950" indent="-742950">
              <a:buFontTx/>
              <a:buNone/>
              <a:defRPr/>
            </a:pPr>
            <a:endParaRPr lang="en-US" altLang="zh-TW" sz="2000" b="1" dirty="0">
              <a:solidFill>
                <a:srgbClr val="0000FF"/>
              </a:solidFill>
            </a:endParaRPr>
          </a:p>
          <a:p>
            <a:pPr>
              <a:defRPr/>
            </a:pPr>
            <a:r>
              <a:rPr lang="zh-TW" altLang="en-US" b="1" dirty="0">
                <a:solidFill>
                  <a:srgbClr val="FF00FF"/>
                </a:solidFill>
              </a:rPr>
              <a:t>外人來台指指點點</a:t>
            </a:r>
            <a:endParaRPr lang="en-US" altLang="zh-TW" b="1" dirty="0">
              <a:solidFill>
                <a:srgbClr val="FF00FF"/>
              </a:solidFill>
            </a:endParaRPr>
          </a:p>
          <a:p>
            <a:pPr>
              <a:buFontTx/>
              <a:buNone/>
              <a:defRPr/>
            </a:pPr>
            <a:r>
              <a:rPr lang="zh-TW" altLang="en-US" dirty="0"/>
              <a:t>        </a:t>
            </a:r>
            <a:r>
              <a:rPr lang="zh-TW" altLang="en-US" sz="2800" b="1" dirty="0">
                <a:solidFill>
                  <a:srgbClr val="009900"/>
                </a:solidFill>
              </a:rPr>
              <a:t>法人彭保羅</a:t>
            </a:r>
            <a:r>
              <a:rPr lang="en-US" altLang="zh-TW" sz="2800" b="1" dirty="0">
                <a:solidFill>
                  <a:srgbClr val="009900"/>
                </a:solidFill>
              </a:rPr>
              <a:t>Paul </a:t>
            </a:r>
            <a:r>
              <a:rPr lang="en-US" altLang="zh-TW" sz="2800" b="1" dirty="0" err="1">
                <a:solidFill>
                  <a:srgbClr val="009900"/>
                </a:solidFill>
              </a:rPr>
              <a:t>Jobin</a:t>
            </a:r>
            <a:r>
              <a:rPr lang="zh-TW" altLang="en-US" sz="2800" b="1" dirty="0">
                <a:solidFill>
                  <a:srgbClr val="009900"/>
                </a:solidFill>
              </a:rPr>
              <a:t> </a:t>
            </a:r>
            <a:endParaRPr lang="en-US" altLang="zh-TW" sz="2800" b="1" dirty="0">
              <a:solidFill>
                <a:srgbClr val="009900"/>
              </a:solidFill>
            </a:endParaRPr>
          </a:p>
          <a:p>
            <a:pPr>
              <a:buFontTx/>
              <a:buNone/>
              <a:defRPr/>
            </a:pPr>
            <a:r>
              <a:rPr lang="zh-TW" altLang="en-US" b="1" dirty="0">
                <a:solidFill>
                  <a:srgbClr val="009900"/>
                </a:solidFill>
              </a:rPr>
              <a:t>        </a:t>
            </a:r>
            <a:r>
              <a:rPr lang="zh-TW" altLang="en-US" sz="2800" b="1" dirty="0">
                <a:solidFill>
                  <a:srgbClr val="009900"/>
                </a:solidFill>
              </a:rPr>
              <a:t>日人中生勝美</a:t>
            </a:r>
            <a:endParaRPr lang="en-US" altLang="zh-TW" sz="2800" b="1" dirty="0">
              <a:solidFill>
                <a:srgbClr val="009900"/>
              </a:solidFill>
            </a:endParaRPr>
          </a:p>
          <a:p>
            <a:pPr>
              <a:defRPr/>
            </a:pPr>
            <a:endParaRPr lang="en-US" altLang="zh-TW" dirty="0"/>
          </a:p>
          <a:p>
            <a:pPr>
              <a:defRPr/>
            </a:pPr>
            <a:endParaRPr lang="zh-TW" altLang="en-US" dirty="0"/>
          </a:p>
        </p:txBody>
      </p:sp>
      <p:pic>
        <p:nvPicPr>
          <p:cNvPr id="56324" name="Picture 2">
            <a:extLst>
              <a:ext uri="{FF2B5EF4-FFF2-40B4-BE49-F238E27FC236}">
                <a16:creationId xmlns:a16="http://schemas.microsoft.com/office/drawing/2014/main" id="{6D04CA77-DA1D-43D3-8652-1126A02ED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263" y="2924175"/>
            <a:ext cx="3311525"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3">
            <a:extLst>
              <a:ext uri="{FF2B5EF4-FFF2-40B4-BE49-F238E27FC236}">
                <a16:creationId xmlns:a16="http://schemas.microsoft.com/office/drawing/2014/main" id="{634E045F-7E1C-47A2-9CF2-52C786F96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4724400"/>
            <a:ext cx="208915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弧形接點 10">
            <a:extLst>
              <a:ext uri="{FF2B5EF4-FFF2-40B4-BE49-F238E27FC236}">
                <a16:creationId xmlns:a16="http://schemas.microsoft.com/office/drawing/2014/main" id="{F74AB58E-4B71-4C35-9C0C-5A1306F99C46}"/>
              </a:ext>
            </a:extLst>
          </p:cNvPr>
          <p:cNvCxnSpPr/>
          <p:nvPr/>
        </p:nvCxnSpPr>
        <p:spPr>
          <a:xfrm rot="16200000" flipH="1">
            <a:off x="3887788" y="3248025"/>
            <a:ext cx="2808288" cy="2160587"/>
          </a:xfrm>
          <a:prstGeom prst="curvedConnector3">
            <a:avLst>
              <a:gd name="adj1" fmla="val 50000"/>
            </a:avLst>
          </a:prstGeom>
          <a:ln w="79375">
            <a:solidFill>
              <a:srgbClr val="FF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弧形接點 13">
            <a:extLst>
              <a:ext uri="{FF2B5EF4-FFF2-40B4-BE49-F238E27FC236}">
                <a16:creationId xmlns:a16="http://schemas.microsoft.com/office/drawing/2014/main" id="{B0AC2782-E905-4684-B416-E1E8D249515F}"/>
              </a:ext>
            </a:extLst>
          </p:cNvPr>
          <p:cNvCxnSpPr/>
          <p:nvPr/>
        </p:nvCxnSpPr>
        <p:spPr>
          <a:xfrm rot="16200000" flipH="1">
            <a:off x="2123282" y="4653756"/>
            <a:ext cx="1512888" cy="358775"/>
          </a:xfrm>
          <a:prstGeom prst="curvedConnector3">
            <a:avLst>
              <a:gd name="adj1" fmla="val 50000"/>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標題 1">
            <a:extLst>
              <a:ext uri="{FF2B5EF4-FFF2-40B4-BE49-F238E27FC236}">
                <a16:creationId xmlns:a16="http://schemas.microsoft.com/office/drawing/2014/main" id="{D6A14932-EEB3-4580-8F80-78905B808064}"/>
              </a:ext>
            </a:extLst>
          </p:cNvPr>
          <p:cNvSpPr>
            <a:spLocks noGrp="1"/>
          </p:cNvSpPr>
          <p:nvPr>
            <p:ph type="title"/>
          </p:nvPr>
        </p:nvSpPr>
        <p:spPr/>
        <p:txBody>
          <a:bodyPr/>
          <a:lstStyle/>
          <a:p>
            <a:r>
              <a:rPr lang="zh-TW" altLang="en-US" sz="6000" b="1">
                <a:solidFill>
                  <a:srgbClr val="0000FF"/>
                </a:solidFill>
              </a:rPr>
              <a:t>不信核四廠址耐震</a:t>
            </a:r>
            <a:r>
              <a:rPr lang="zh-TW" altLang="en-US" sz="1400" b="1">
                <a:solidFill>
                  <a:srgbClr val="0000FF"/>
                </a:solidFill>
              </a:rPr>
              <a:t>海嘯</a:t>
            </a:r>
            <a:r>
              <a:rPr lang="zh-TW" altLang="en-US" sz="6000" b="1">
                <a:solidFill>
                  <a:srgbClr val="0000FF"/>
                </a:solidFill>
              </a:rPr>
              <a:t>？</a:t>
            </a:r>
          </a:p>
        </p:txBody>
      </p:sp>
      <p:sp>
        <p:nvSpPr>
          <p:cNvPr id="3" name="內容版面配置區 2">
            <a:extLst>
              <a:ext uri="{FF2B5EF4-FFF2-40B4-BE49-F238E27FC236}">
                <a16:creationId xmlns:a16="http://schemas.microsoft.com/office/drawing/2014/main" id="{13581A94-1A64-4C9F-B616-89E21A6F9391}"/>
              </a:ext>
            </a:extLst>
          </p:cNvPr>
          <p:cNvSpPr>
            <a:spLocks noGrp="1"/>
          </p:cNvSpPr>
          <p:nvPr>
            <p:ph idx="1"/>
          </p:nvPr>
        </p:nvSpPr>
        <p:spPr/>
        <p:txBody>
          <a:bodyPr>
            <a:normAutofit/>
          </a:bodyPr>
          <a:lstStyle/>
          <a:p>
            <a:pPr>
              <a:lnSpc>
                <a:spcPct val="90000"/>
              </a:lnSpc>
            </a:pPr>
            <a:r>
              <a:rPr lang="zh-TW" altLang="en-US" b="1">
                <a:solidFill>
                  <a:srgbClr val="00B050"/>
                </a:solidFill>
              </a:rPr>
              <a:t>地調所：陸域</a:t>
            </a:r>
            <a:r>
              <a:rPr lang="en-US" altLang="zh-TW" b="1">
                <a:solidFill>
                  <a:srgbClr val="00B050"/>
                </a:solidFill>
              </a:rPr>
              <a:t>35</a:t>
            </a:r>
            <a:r>
              <a:rPr lang="zh-TW" altLang="en-US" b="1">
                <a:solidFill>
                  <a:srgbClr val="00B050"/>
                </a:solidFill>
              </a:rPr>
              <a:t>公里半徑內無活動斷層</a:t>
            </a:r>
          </a:p>
          <a:p>
            <a:pPr>
              <a:lnSpc>
                <a:spcPct val="90000"/>
              </a:lnSpc>
            </a:pPr>
            <a:r>
              <a:rPr lang="zh-TW" altLang="en-US" b="1">
                <a:solidFill>
                  <a:srgbClr val="00B050"/>
                </a:solidFill>
              </a:rPr>
              <a:t>國際原子能總署、美國貝泰工程顧問公司等不同機構</a:t>
            </a:r>
            <a:r>
              <a:rPr lang="en-US" altLang="zh-TW" b="1">
                <a:solidFill>
                  <a:srgbClr val="00B050"/>
                </a:solidFill>
              </a:rPr>
              <a:t>7</a:t>
            </a:r>
            <a:r>
              <a:rPr lang="zh-TW" altLang="en-US" b="1">
                <a:solidFill>
                  <a:srgbClr val="00B050"/>
                </a:solidFill>
              </a:rPr>
              <a:t>次地質調查，均確認附近屬緻密堅硬岩盤 </a:t>
            </a:r>
            <a:r>
              <a:rPr lang="en-US" altLang="zh-TW" sz="2000" b="1">
                <a:solidFill>
                  <a:srgbClr val="00B050"/>
                </a:solidFill>
              </a:rPr>
              <a:t>1965—1992</a:t>
            </a:r>
          </a:p>
          <a:p>
            <a:pPr>
              <a:lnSpc>
                <a:spcPct val="90000"/>
              </a:lnSpc>
            </a:pPr>
            <a:r>
              <a:rPr lang="zh-TW" altLang="en-US" b="1">
                <a:solidFill>
                  <a:srgbClr val="00B050"/>
                </a:solidFill>
              </a:rPr>
              <a:t>中大地科院、國家地震中心</a:t>
            </a:r>
            <a:endParaRPr lang="en-US" altLang="zh-TW" b="1">
              <a:solidFill>
                <a:srgbClr val="00B050"/>
              </a:solidFill>
            </a:endParaRPr>
          </a:p>
          <a:p>
            <a:pPr>
              <a:lnSpc>
                <a:spcPct val="90000"/>
              </a:lnSpc>
              <a:buFontTx/>
              <a:buNone/>
            </a:pPr>
            <a:r>
              <a:rPr lang="en-US" altLang="zh-TW" b="1">
                <a:solidFill>
                  <a:srgbClr val="00B050"/>
                </a:solidFill>
              </a:rPr>
              <a:t>     </a:t>
            </a:r>
            <a:r>
              <a:rPr lang="zh-TW" altLang="en-US" b="1">
                <a:solidFill>
                  <a:srgbClr val="00B050"/>
                </a:solidFill>
              </a:rPr>
              <a:t>再確認耐震安全餘裕</a:t>
            </a:r>
            <a:endParaRPr lang="en-US" altLang="zh-TW" b="1">
              <a:solidFill>
                <a:srgbClr val="00B050"/>
              </a:solidFill>
            </a:endParaRPr>
          </a:p>
          <a:p>
            <a:pPr>
              <a:lnSpc>
                <a:spcPct val="90000"/>
              </a:lnSpc>
              <a:buFontTx/>
              <a:buNone/>
            </a:pPr>
            <a:r>
              <a:rPr lang="en-US" altLang="zh-TW" b="1">
                <a:solidFill>
                  <a:srgbClr val="00B050"/>
                </a:solidFill>
              </a:rPr>
              <a:t>      </a:t>
            </a:r>
            <a:r>
              <a:rPr lang="en-US" altLang="zh-TW" sz="2000" b="1">
                <a:solidFill>
                  <a:srgbClr val="00B050"/>
                </a:solidFill>
              </a:rPr>
              <a:t>2001—2004</a:t>
            </a:r>
          </a:p>
          <a:p>
            <a:pPr>
              <a:lnSpc>
                <a:spcPct val="90000"/>
              </a:lnSpc>
              <a:buFontTx/>
              <a:buNone/>
            </a:pPr>
            <a:r>
              <a:rPr lang="zh-TW" altLang="en-US" sz="2000" b="1">
                <a:solidFill>
                  <a:srgbClr val="009900"/>
                </a:solidFill>
              </a:rPr>
              <a:t>                                                                  </a:t>
            </a:r>
            <a:r>
              <a:rPr lang="zh-TW" altLang="en-US" sz="2000" b="1">
                <a:solidFill>
                  <a:srgbClr val="FF00FF"/>
                </a:solidFill>
              </a:rPr>
              <a:t>眾口鑠金</a:t>
            </a:r>
            <a:endParaRPr lang="en-US" altLang="zh-TW" sz="2000" b="1">
              <a:solidFill>
                <a:srgbClr val="FF00FF"/>
              </a:solidFill>
            </a:endParaRPr>
          </a:p>
        </p:txBody>
      </p:sp>
      <p:pic>
        <p:nvPicPr>
          <p:cNvPr id="57348" name="Picture 2" descr="https://encrypted-tbn1.gstatic.com/images?q=tbn:ANd9GcRk6FbqcNR1Njtyp_LaxKOkSGE7NSI4jLYMoP8YnZotqJooIy--Ig">
            <a:extLst>
              <a:ext uri="{FF2B5EF4-FFF2-40B4-BE49-F238E27FC236}">
                <a16:creationId xmlns:a16="http://schemas.microsoft.com/office/drawing/2014/main" id="{F3B766BC-CF1F-478B-B35E-760534627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3903663"/>
            <a:ext cx="2662237"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FE0A59-E656-4875-850E-B5CB8928B783}"/>
              </a:ext>
            </a:extLst>
          </p:cNvPr>
          <p:cNvSpPr>
            <a:spLocks noGrp="1"/>
          </p:cNvSpPr>
          <p:nvPr>
            <p:ph type="title"/>
          </p:nvPr>
        </p:nvSpPr>
        <p:spPr>
          <a:xfrm>
            <a:off x="685800" y="609600"/>
            <a:ext cx="7772400" cy="874713"/>
          </a:xfrm>
        </p:spPr>
        <p:txBody>
          <a:bodyPr>
            <a:normAutofit fontScale="90000"/>
          </a:bodyPr>
          <a:lstStyle/>
          <a:p>
            <a:pPr>
              <a:defRPr/>
            </a:pPr>
            <a:r>
              <a:rPr lang="zh-TW" altLang="zh-TW" sz="6000" b="1" dirty="0">
                <a:solidFill>
                  <a:srgbClr val="0000FF"/>
                </a:solidFill>
              </a:rPr>
              <a:t>國人就是自卑</a:t>
            </a:r>
            <a:r>
              <a:rPr lang="zh-TW" altLang="zh-TW" sz="2200" b="1" dirty="0">
                <a:solidFill>
                  <a:srgbClr val="0000FF"/>
                </a:solidFill>
              </a:rPr>
              <a:t>日本會發生事故，台灣更會</a:t>
            </a:r>
            <a:endParaRPr lang="zh-TW" altLang="en-US" sz="2200" b="1" dirty="0">
              <a:solidFill>
                <a:srgbClr val="0000FF"/>
              </a:solidFill>
            </a:endParaRPr>
          </a:p>
        </p:txBody>
      </p:sp>
      <p:sp>
        <p:nvSpPr>
          <p:cNvPr id="58371" name="內容版面配置區 2">
            <a:extLst>
              <a:ext uri="{FF2B5EF4-FFF2-40B4-BE49-F238E27FC236}">
                <a16:creationId xmlns:a16="http://schemas.microsoft.com/office/drawing/2014/main" id="{5B825E82-4005-4EDD-AD4C-CA4F5552701F}"/>
              </a:ext>
            </a:extLst>
          </p:cNvPr>
          <p:cNvSpPr>
            <a:spLocks noGrp="1"/>
          </p:cNvSpPr>
          <p:nvPr>
            <p:ph idx="1"/>
          </p:nvPr>
        </p:nvSpPr>
        <p:spPr/>
        <p:txBody>
          <a:bodyPr/>
          <a:lstStyle/>
          <a:p>
            <a:endParaRPr lang="zh-TW" altLang="en-US"/>
          </a:p>
        </p:txBody>
      </p:sp>
      <p:pic>
        <p:nvPicPr>
          <p:cNvPr id="58372" name="圖片 3">
            <a:extLst>
              <a:ext uri="{FF2B5EF4-FFF2-40B4-BE49-F238E27FC236}">
                <a16:creationId xmlns:a16="http://schemas.microsoft.com/office/drawing/2014/main" id="{61610E73-2430-41D6-8AD5-0F50EC7B9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484313"/>
            <a:ext cx="7891462"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 name="矩形 4">
            <a:extLst>
              <a:ext uri="{FF2B5EF4-FFF2-40B4-BE49-F238E27FC236}">
                <a16:creationId xmlns:a16="http://schemas.microsoft.com/office/drawing/2014/main" id="{19D8368B-594F-49CC-ADC0-589270E1BA48}"/>
              </a:ext>
            </a:extLst>
          </p:cNvPr>
          <p:cNvSpPr/>
          <p:nvPr/>
        </p:nvSpPr>
        <p:spPr>
          <a:xfrm>
            <a:off x="7956550" y="4221163"/>
            <a:ext cx="144463" cy="10795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標題 1">
            <a:extLst>
              <a:ext uri="{FF2B5EF4-FFF2-40B4-BE49-F238E27FC236}">
                <a16:creationId xmlns:a16="http://schemas.microsoft.com/office/drawing/2014/main" id="{CE68A024-353B-4BC8-AC8E-41D6B38473DA}"/>
              </a:ext>
            </a:extLst>
          </p:cNvPr>
          <p:cNvSpPr>
            <a:spLocks noGrp="1"/>
          </p:cNvSpPr>
          <p:nvPr>
            <p:ph type="title"/>
          </p:nvPr>
        </p:nvSpPr>
        <p:spPr>
          <a:xfrm>
            <a:off x="684213" y="836613"/>
            <a:ext cx="7772400" cy="1079500"/>
          </a:xfrm>
        </p:spPr>
        <p:txBody>
          <a:bodyPr/>
          <a:lstStyle/>
          <a:p>
            <a:r>
              <a:rPr lang="zh-TW" altLang="zh-TW" sz="5400" b="1">
                <a:solidFill>
                  <a:srgbClr val="0000FF"/>
                </a:solidFill>
              </a:rPr>
              <a:t>民調可當能源政策依據？</a:t>
            </a:r>
            <a:endParaRPr lang="zh-TW" altLang="en-US" sz="5400">
              <a:solidFill>
                <a:srgbClr val="0000FF"/>
              </a:solidFill>
            </a:endParaRPr>
          </a:p>
        </p:txBody>
      </p:sp>
      <p:sp>
        <p:nvSpPr>
          <p:cNvPr id="59395" name="內容版面配置區 2">
            <a:extLst>
              <a:ext uri="{FF2B5EF4-FFF2-40B4-BE49-F238E27FC236}">
                <a16:creationId xmlns:a16="http://schemas.microsoft.com/office/drawing/2014/main" id="{0D69D699-0008-4F0F-86CD-46C17C7D3FD4}"/>
              </a:ext>
            </a:extLst>
          </p:cNvPr>
          <p:cNvSpPr>
            <a:spLocks noGrp="1"/>
          </p:cNvSpPr>
          <p:nvPr>
            <p:ph idx="1"/>
          </p:nvPr>
        </p:nvSpPr>
        <p:spPr>
          <a:xfrm>
            <a:off x="684213" y="2205038"/>
            <a:ext cx="7772400" cy="3890962"/>
          </a:xfrm>
        </p:spPr>
        <p:txBody>
          <a:bodyPr/>
          <a:lstStyle/>
          <a:p>
            <a:r>
              <a:rPr lang="en-US" altLang="zh-TW" b="1">
                <a:solidFill>
                  <a:srgbClr val="009900"/>
                </a:solidFill>
                <a:cs typeface="Times New Roman" panose="02020603050405020304" pitchFamily="18" charset="0"/>
              </a:rPr>
              <a:t>37</a:t>
            </a:r>
            <a:r>
              <a:rPr lang="zh-TW" altLang="zh-TW" b="1">
                <a:solidFill>
                  <a:srgbClr val="009900"/>
                </a:solidFill>
              </a:rPr>
              <a:t>年前，台北市長林洋港籌建翡翠水庫而捱罵「太危險了，若水庫被炸就淹死多少人」</a:t>
            </a:r>
            <a:endParaRPr lang="zh-TW" altLang="en-US" b="1">
              <a:solidFill>
                <a:srgbClr val="009900"/>
              </a:solidFill>
            </a:endParaRPr>
          </a:p>
          <a:p>
            <a:r>
              <a:rPr lang="zh-TW" altLang="zh-TW" b="1">
                <a:solidFill>
                  <a:srgbClr val="009900"/>
                </a:solidFill>
              </a:rPr>
              <a:t>英人：</a:t>
            </a:r>
            <a:r>
              <a:rPr lang="zh-TW" altLang="en-US" b="1">
                <a:solidFill>
                  <a:srgbClr val="009900"/>
                </a:solidFill>
              </a:rPr>
              <a:t>對核能</a:t>
            </a:r>
            <a:r>
              <a:rPr lang="zh-TW" altLang="zh-TW" b="1">
                <a:solidFill>
                  <a:srgbClr val="009900"/>
                </a:solidFill>
              </a:rPr>
              <a:t>沒懂到足以提出意見</a:t>
            </a:r>
            <a:r>
              <a:rPr lang="en-US" altLang="zh-TW" sz="1200" b="1">
                <a:solidFill>
                  <a:srgbClr val="009900"/>
                </a:solidFill>
              </a:rPr>
              <a:t>2009</a:t>
            </a:r>
            <a:endParaRPr lang="en-US" altLang="zh-TW" sz="2000" b="1">
              <a:solidFill>
                <a:srgbClr val="009900"/>
              </a:solidFill>
            </a:endParaRPr>
          </a:p>
          <a:p>
            <a:r>
              <a:rPr lang="zh-TW" altLang="en-US" b="1">
                <a:solidFill>
                  <a:srgbClr val="009900"/>
                </a:solidFill>
              </a:rPr>
              <a:t>政客操弄         </a:t>
            </a:r>
            <a:r>
              <a:rPr lang="zh-TW" altLang="en-US" b="1">
                <a:solidFill>
                  <a:srgbClr val="FF00FF"/>
                </a:solidFill>
              </a:rPr>
              <a:t>不擇手段</a:t>
            </a:r>
            <a:endParaRPr lang="en-US" altLang="zh-TW" b="1">
              <a:solidFill>
                <a:srgbClr val="FF00FF"/>
              </a:solidFill>
            </a:endParaRPr>
          </a:p>
          <a:p>
            <a:endParaRPr lang="en-US" altLang="zh-TW" b="1">
              <a:solidFill>
                <a:srgbClr val="009900"/>
              </a:solidFill>
            </a:endParaRPr>
          </a:p>
        </p:txBody>
      </p:sp>
      <p:pic>
        <p:nvPicPr>
          <p:cNvPr id="59396" name="Picture 6" descr="C:\Users\lin\Pictures\anti-nu低.jpg">
            <a:extLst>
              <a:ext uri="{FF2B5EF4-FFF2-40B4-BE49-F238E27FC236}">
                <a16:creationId xmlns:a16="http://schemas.microsoft.com/office/drawing/2014/main" id="{256D4C7E-9D00-4EE0-A0FF-694CAE636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4365625"/>
            <a:ext cx="3095625"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標題 1">
            <a:extLst>
              <a:ext uri="{FF2B5EF4-FFF2-40B4-BE49-F238E27FC236}">
                <a16:creationId xmlns:a16="http://schemas.microsoft.com/office/drawing/2014/main" id="{83710DD6-2A49-4089-A968-CA517435A576}"/>
              </a:ext>
            </a:extLst>
          </p:cNvPr>
          <p:cNvSpPr>
            <a:spLocks noGrp="1"/>
          </p:cNvSpPr>
          <p:nvPr>
            <p:ph type="title"/>
          </p:nvPr>
        </p:nvSpPr>
        <p:spPr>
          <a:xfrm>
            <a:off x="457200" y="476250"/>
            <a:ext cx="8229600" cy="1439863"/>
          </a:xfrm>
        </p:spPr>
        <p:txBody>
          <a:bodyPr>
            <a:normAutofit fontScale="90000"/>
          </a:bodyPr>
          <a:lstStyle/>
          <a:p>
            <a:pPr algn="l">
              <a:defRPr/>
            </a:pPr>
            <a:r>
              <a:rPr lang="zh-TW" altLang="en-US" sz="10700" b="1" dirty="0">
                <a:solidFill>
                  <a:srgbClr val="C00000"/>
                </a:solidFill>
              </a:rPr>
              <a:t>結論一</a:t>
            </a:r>
            <a:br>
              <a:rPr lang="en-US" altLang="zh-TW" sz="6600" b="1" dirty="0">
                <a:solidFill>
                  <a:srgbClr val="C00000"/>
                </a:solidFill>
              </a:rPr>
            </a:br>
            <a:r>
              <a:rPr lang="en-US" altLang="zh-TW" sz="6600" b="1" dirty="0">
                <a:solidFill>
                  <a:srgbClr val="C00000"/>
                </a:solidFill>
              </a:rPr>
              <a:t>  </a:t>
            </a:r>
            <a:r>
              <a:rPr lang="zh-TW" altLang="en-US" sz="7300" b="1" dirty="0">
                <a:solidFill>
                  <a:srgbClr val="0000FF"/>
                </a:solidFill>
              </a:rPr>
              <a:t>正確知識的重要性</a:t>
            </a:r>
            <a:r>
              <a:rPr lang="en-US" altLang="zh-TW" sz="7300" b="1" dirty="0">
                <a:solidFill>
                  <a:srgbClr val="0000FF"/>
                </a:solidFill>
              </a:rPr>
              <a:t>-1</a:t>
            </a:r>
            <a:endParaRPr lang="zh-TW" altLang="en-US" sz="7300" dirty="0">
              <a:solidFill>
                <a:srgbClr val="7030A0"/>
              </a:solidFill>
            </a:endParaRPr>
          </a:p>
        </p:txBody>
      </p:sp>
      <p:sp>
        <p:nvSpPr>
          <p:cNvPr id="60419" name="內容版面配置區 2">
            <a:extLst>
              <a:ext uri="{FF2B5EF4-FFF2-40B4-BE49-F238E27FC236}">
                <a16:creationId xmlns:a16="http://schemas.microsoft.com/office/drawing/2014/main" id="{B8E11D4A-D571-49E9-9AC4-9156BA13DD74}"/>
              </a:ext>
            </a:extLst>
          </p:cNvPr>
          <p:cNvSpPr>
            <a:spLocks noGrp="1"/>
          </p:cNvSpPr>
          <p:nvPr>
            <p:ph idx="1"/>
          </p:nvPr>
        </p:nvSpPr>
        <p:spPr>
          <a:xfrm>
            <a:off x="457200" y="2420938"/>
            <a:ext cx="8229600" cy="3705225"/>
          </a:xfrm>
        </p:spPr>
        <p:txBody>
          <a:bodyPr/>
          <a:lstStyle/>
          <a:p>
            <a:r>
              <a:rPr lang="zh-TW" altLang="en-US" sz="3600" b="1">
                <a:solidFill>
                  <a:srgbClr val="009900"/>
                </a:solidFill>
              </a:rPr>
              <a:t>每次反核成功，即處死一些人</a:t>
            </a:r>
            <a:r>
              <a:rPr lang="zh-TW" altLang="en-US" sz="1400" b="1">
                <a:solidFill>
                  <a:srgbClr val="009900"/>
                </a:solidFill>
              </a:rPr>
              <a:t>（因火力電廠</a:t>
            </a:r>
            <a:r>
              <a:rPr lang="en-US" altLang="zh-TW" sz="1400" b="1">
                <a:solidFill>
                  <a:srgbClr val="009900"/>
                </a:solidFill>
              </a:rPr>
              <a:t>…</a:t>
            </a:r>
            <a:r>
              <a:rPr lang="zh-TW" altLang="en-US" sz="1400" b="1">
                <a:solidFill>
                  <a:srgbClr val="009900"/>
                </a:solidFill>
              </a:rPr>
              <a:t>）</a:t>
            </a:r>
            <a:endParaRPr lang="en-US" altLang="zh-TW" sz="1400" b="1">
              <a:solidFill>
                <a:srgbClr val="009900"/>
              </a:solidFill>
            </a:endParaRPr>
          </a:p>
          <a:p>
            <a:endParaRPr lang="en-US" altLang="zh-TW" sz="2800"/>
          </a:p>
          <a:p>
            <a:endParaRPr lang="zh-TW" altLang="en-US" sz="2800" b="1">
              <a:solidFill>
                <a:srgbClr val="009900"/>
              </a:solidFill>
            </a:endParaRPr>
          </a:p>
        </p:txBody>
      </p:sp>
      <p:sp>
        <p:nvSpPr>
          <p:cNvPr id="60420" name="AutoShape 7" descr="data:image/jpeg;base64,/9j/4AAQSkZJRgABAQAAAQABAAD/2wCEAAkGBxMSERQUExQWFRUXGSEbGBgYGCEcGhwgHxkcHBwdGh0gHCggHhwlIB0gITIkJikrLi4uGyQzODMsOSgtLisBCgoKDg0OGxAQGy8kICQ0LDQsLCwsLCwsLzQsLCwsLCwsLCwsLCwsLCwsLCwsLCwsNCwsLCwsLCwsNCwsLCwsLP/AABEIAJABNQMBEQACEQEDEQH/xAAbAAEAAgMBAQAAAAAAAAAAAAAABAUCAwYBB//EAEIQAAIBAgQDBgMFBQcCBwAAAAECAwARBBIhMQVBUQYTImFxgTKRoSNCUmLwFDNyscEHU5KistHhFoIVQ1Rjc9Lx/8QAGwEBAAMBAQEBAAAAAAAAAAAAAAECAwQFBgf/xAA2EQACAgEDAQUHAwMDBQAAAAAAAQIRAwQSITETQVFx8AUiMmGBkdEUocFCseEGFTMjUmJy8f/aAAwDAQACEQMRAD8A+v1xHnCgFAKAUAoBQCgFAKAUAoBQCgFAKA14idUF2NhcD5kAfU0BsoBQCgFAKAUAoBQCgFAKAUAoBQCgFAKAUAoBQCgFAKAUAoBQCgFAKAUAoBQCgF+VAKAr+LYJnGeNmSRQcpB0POxGxBtUohqzzhHEDKoDgBrXFtmHUdNdCOVGiUT5HCgliAALknYAczUA53t1jlXBMQfjtl/1A/SrRXJjqJJY2y07P4oy4aFzuUF/UaGofU0hLdFM84xxHue6AtmkkVQD0J8VvaiEpba+ZY1BYUBHfHRCRYjIgkYXCZhmIHMLvbTepomn1JFQQKAUAoATagNGCxkcyCSJ1dG2ZTcGxsbH1FS1RLVcM31BAoBQCgFAKAUAoBQCgFAKAre0nEWw2EnnRO8aNCwTqQPLW3OpSt0WirdFBwrjuJeeSNZIJ41wyzq4XKCWBCoWDlUF1JuQTa/S9WcUXcVRq4X2lnaUxFkkLYUzK+QhA4JBCkEZ4+hHTc1Lig4oiYHtHj3Xh7lsPbGqQF7tvsjkLh75/HoD4fDy150cVz8iXGKv5GUnavFphZD9i80WNXCsxRlVwzJZgoY5TZxfU7Gm1WNsWzLGca4gjY6LvcPmwkYn7zuWs6sjt3eXvPD8Px3PpSlwFGPHzN/Gu086wCZCiD9kM6rbO7OASVZfuxAD4/Py1hRVkKKujrOFYvvoIpbWzorW6XANVapmbVOiVUECgKXjmEwjujTMqSL8LZsrj33tztUqykoxbTl1K7Azzxy2SZZ4yLoCRrbdb7q4Go3BsdBU8CKlfW/Xr/BfDisWUMzBdcpDaFW/C3Q+tRRbciAsV0uq2eKRmUAjUZrkA9GU296t3F9vu2R+MYnvVlJF4Iwt7HctlLEj8iEEDqfKoSKSVpt9F6/ZHBdtOPftUoVNIo9FHXzq8VR5eqzdpLauiOwg7RwYHCxRMc8gS+VeROtieVUptna8scUVGXUidmcPLjsR+2T6ImkYGgNj/IH61L44KYU8su0l9DuZZFVSzEKBuToKodZmDQHE9q0lPFuHiBkRzFiPE6llUWj1ygjMdtLj15HSPws1jW12eYHtJimjKSmJJYsUYJZFB8Qy5lMMZuS7XAy621OtNqDir4HCO1c064eIZVmlmmjLldlhLXYJf42AAtewJJ5Wo4pEuCVs18dn4gr4GN5o0Z8WUzIlw6hGZGYZhbbVQdSAb8qKhFR5M37R42R2fDRd5HHOYimQeNVIV27wyDKwNyFykWAGt6Uu8jbGuSTg+J46fFYqNWw6x4eVVOZGLMrRB7fFv4hz5cqikkKikjRwvjkzYLCOO6hEkkivkXUBXkCrDFrmZio68zUtcsOPLLvsbxZ8Xg0mkADFnU2Fr5JGS9uV8t7cjVZKmVmqdF3VSgoBQCgFAKAUAoBQCgFAUnbTvP2KZYlkZmAX7M+NVYgM621JVSWyi17W51aPUvCr5Od4Jwp5laES4l8LIjpIs+HWDKCthksiMW88pFhVmy8mlz3lph+xYR0f9qxDOkJhDNkPgOwt3dtOo353qNxV5PkZ4fseqLg1WeW2Dv3Vwmt1K+Pwa+EkaWqN3Ujf1+ZqbsQhSRP2ia0mIGJbSO+cFSLeD4fAunlU7id/yJOI7Kh5MVIZ5QcVEIpLBNFClRl8Ghsx3vvUbiN/QinsLH/6icXw4w72KDOgzZc3g0Izbrap3k9odBwfADDwxwh2cIuUM9sxA2vYAfSqt2Ubt2TKggEUBzHG8Fw2MWnEam17ff8AYDWrxUn0NcOgnqnthC/XifPeIT4ZZAcLJMLG4zgEAg+Eqb39K37Kfedc/wDSmsjUoVfhfroZTcemkvnkVswsT8JIvsdNR6+1U7NruOPL7J9pK04X80XPZjtV3CFJRmXMCDmBIAtytrsPkKbX4DT6XWQWyeN99dPX5KXjXE3lZkiBSLOWCgjUm2pt6VFV1PN1WPULjY4q33Mq44GBB8N9xrU0ysPZmra3LG/sbIo7MS9mPS9tb8/KlM1/2nWRdyxPkvf+qscoVV0AFlCqDy/pVdqKZp6nDPs5xp+FF52e4Ti8U6y4t3EYOYKdMx5achVW0uhpijlm92R8eB39UOoqeK8DWaeGcSPHLCGClcpBDgBgQykcgb76VKfFFlKlRAm7GxERFZZUkjlabvVK52dlKsWzKQbg20GgAAtU7id7I57BRZQBPiA6zNNHIGXPGz/GF8Fipubhgd6neye0ZMxXZRZEiBnm72KXvRNdTIWyldbrltlNrBQByqNxCnRpTsaizSOmInSKU5pYAVyO1gCb5cwva5sRep3E7+Cbw7s+IZMTIsz3xBBYEJZSFCKU8PJQBY3qG7IcroroOw6ImGVcROGwzu0bjIG+0zZ1bwZSDmPK9TvJ7TqW3Zzga4ONo0kkdC7OA5By5mLEAhRcXJOtzrvVW7KylZa1BUUAoBQCgFAKAUAoBQCgFAKA5mLtU74qbDx4SVu5dVkfMoADAkMBck7bb1fbxZps4uxgO1ZklSI4do5JYWljRnAeykArItrxt4h1G/SjiHClZlwztX38UEiQm80piKFxdCubMW5aZTpUONEONG7gnaP9qfwR/Z5nXOHBKlDa0i2umbUjU7UaoSjRfVUoKAUBQ9o+00eFBUeOW2ieuxY8hWmPG5eR6fs72bPVz61Hx/B8wxxknkMkhzMxv5chp8rV2LbHofcafTYdOqxroYw8MJsMtrXuSb32tp5WqHlSLKc1Nyk+O5G48HI0t6HYDrcVXtkyMmRzkvDv/g1tw4jlfQje2ttD6A1O9MpmgpxShSPF4WSNqntEjZbIqkXOB4eswLZVYk65RbW3T6+9Yyk0zj3wjGk7S8TFsIplaIixXYHW+gPqP60tpWFqU3TIk+BeMqUYrlvYqSG1PUHle3LSrRmn1ReGHG5NySafc0mdL2Y7YOHWHEkEHaUmxHQPysev/wC1XJiVXE8b2p7Ei4vLp1z3x/H4O8BvXMfJ9D2hBU8S4xkmTDxx97M6FyubKFQG2ZmsbXJsABc69KslxZdR4tnI9lu0LYXAxtJG7iTFyRMxk/dkzsq5ydSo2v6VaStlpRtlv2o40hgxiywyNFC8aM0cgUsSY2FiCCApZQ3uLGoS5REY00bcd2saPEPhkwskjpCJr51VSlyDqTe+h5akct6KPFhQ4s2L2sWRcL3ERkfExGZELBbIqgm5sdbsFsOfpUbfEjZ1sn9meNjGQCYRvGCSAHIvdWKtsTswI9qiSp0RKO10ZY+RoH765MRsJR+DkJB5cmHTXkblyEr4LK+l+VQVIB4vGf3Yab/4xmXe3xfDf3qyg2aQxSl0QGLnO2GI/jkUfyJq/ZM1WllQOLnG+GY/wSIf5laPEyXpZHh41Gtu9zQ3/vVyrc8s/wAF/equDRjLFOPVFiDVDMUAoBQCgFAKAUBzPDuDYhMTj5CURcSFyMpJeMqhUEjKAb3vvpa2t6vapGjkqRUcI7N4rDSYWeV8MFw8ciyt47sGylpWY7ucmt9upqXJPgtKSaaJPZLAwyY7F4vDyZ4GIyZTdO9ZR3zL10VBfrccqSfFMiTdJM3cL7MyLjExLCNHAYSvGTfEX+HOuUAFeuvlUOXFEOSqjrqoZigI3EcakETSObBRf16AeZ2qYpt0jbBhlmyRxx6t0fK8Qzys0j6sxZso2uQNL77ACuq0uEfoGDT49PFRh3KrNnD4CAS2tzcaWO2v1qk2r4EJTa97qWPZ5TKTexB2sNudj6c/O4qJJI5p5Xtt+LM0YtO8ZAsPu28Q2AN/zf0o0qspHI7fJ7jsGyA6bC9qrRvDKpLg2cAwbSxCTcZiAbWBsbA2qZKmYS1PFPqXvC+CFJM1ybqFtbQBdrex5+XSp5kcOTNBRdFxiOGxls5VS9soa2oHS/StHHg5IZpdxxXGY0WUoCL725261jR72myOUbZzGMwpXkLW3ubnUnUcjy06CuiE7OvApKTd8eB3P9nPEs8DQsbmI6fwnUfI3Hpasc8alfifLf6h0vZ51mS4l181+ePqddWB88c1xjgk/wC3R43DGMuIjDJHKSFZM2ZSrAGzKSeRuDVk1VM0UlVMp34fHhOHTYXHzRfbtKyBLhiXYyALfdwxFrDkKtdu0TdyuJLxXZmd+EDCBlM7hWldybZ86yOTYEm5GW2mnpUblusb1us3ScDxJxkmItFZsIIAuc/ECzZr5PhuxHtf0Wqojcqo5rGYV4Tw/CF8MJ8LATeSVowwP2alHFibgG6WPnyqy5tmi5t+J2vY7EZ8Nl7uJBGxRe5cvEwFjmRiATqSDv4gdTVJdTKfUQY8xZsMQZZQfAt/ijOqs7HZVuVJP4dAbgVKi5dC0cbm+DRgOFd26RYoiRG/cqAe5U6t3RU/GVHwltwugFtd1BI7oYlHr1OmAAFgAANgNAPSrNWauKfUUpkVJdPX1F6X4k7l38AipLFW/CMmuGYRH8FrxHyy/dv1W3odqpKCZhkwRl5mfDeJCXMpGSRNHS99tLq2zLfn8wDpXO40cWXBPE/eXXoTqqYigFAKA1PiEBsWUHoSL/KtFinJblF15F1jm1aTo2g1mVFCDxlBBBFwdCDsaAr24lhofBnjS33RYAew2rrx6LUZFujBtHTDSZ8i3Ri2ScLjo5PgdW9Dr8qyy6fLi+OLX0KZMGTH8cWjRieKLHKsbgqGHhc/ATr4b8jWuLSTy4nkg7a6rv8AM0x6WWTG5wd11Xf5k+uQ5Th+3vEG71IVIAyEvzJDG1h0NlOu9m+fRiXDZ9P7C0SlB55ePH05+3K+xzuEmu5UW03115cumtJR4s+gc7m410Jsj2Fzf2FzVErIlJRVs6bsvAp8R/V6tFc8nl67I6pFzH3MjtkZSUNmtyI5GruKbOHdljHnoz3E4MOVNgbVDjfQnHmcUzOcRxKF0UdKl0ikHkyScuphxLiseHizte22gvU34EQwvJLkpO0fFH7oSQsRsbqM306X0ql2zsxYNtprkouJyGUo98hIUuLDW1yNxcbkVF0mjvw4EmpeHQqJJO8DaZd7He9iRfyII2qyjtpnVhyqTaXcb+w2KEWNQFbCRe7FiTra9/QlT6XrTKrgcHtfTTloXbva7+nT+T6rXEfECgNcuHRipZVYqbqSASD1HQ1JNmyoIFAR8ZhYnF5URguvjUEDqdRpUpslN9xynFe1ru6Yfh6qzucqysD3Y0uSoHxADW/w+u1awxX1PRxezpyx9rk4Xd4vy+Xz/uSVUYPJIhbEODlxMraGQMfiJ/I1rACyrcVpaXCOuOl2RTfC+7+xb4rE94hR4yAeavqCDcEXAsQQCPMVXevA2lpU1xL7r/6Z8E4iZQyOLSx6NpYMOTr5G2o5G45XOidnPKDg6ZaVJAoDw1FeBTbXwlZisXnFkNl5sPveS+XnWcp9x24sbg/fXP7Lz+fyIUsF8oS4cfAV3X+mXkQdDWdXwWz4oZY+/wDcseG4syKQ65JEOV13APIg81Yag9D61WUadHzuXHslRMqpmKAUBFxPDopDd41Y7XIrox6rNiVQk0jfHqcuNVCTRB/8JeI3wz5RzjfVD6c1rq/WQzKtTG//ACXD/DOr9XDNxqFb/wC5df8AJ7/4jiR8WFJP5JAR9bVH6XTS+HN94sr+m07+HL90zCTD4jEGzkQR81Vru3lm5VaOXTaZXD35eLVJfTvLRyafTq4e/Lxa4X07yxw/D4o1CrGoA8hXHk1ObJLdKTb8zlyajLkdykzRjuDxS6lcrDZ08LDzBrXBrs2LhO13p8pl8Osy4+LteD5RTcXE6KITKsxfRUMfiI5km9tOteno3p5yefY4berUuPKvn4Ho6XsJvtlFx29Xu49fIuuDYV4oVR2zsPp5XJ5bV5etzQzZnPGqXrn6nnavLDLlcoKl65Pk3EMcZsRJIxJzNbXlbSw8htWkY1Gj7z2fgeHTqHrz+pa4RdPPnXNLqXl1M8TDnFsxXzG9rEEe4NRF0ZyipKmWeFxmUAC4sLaUMZ4VJ8kbhLfs5chgSx5C2gva/U3O9WlKyn6fd1J/ZqZopZnZrh9f4jc+LyOWw87VO/pRy6jTuXBr7TyviMpUfCdi1vRtOYNjbyopc8lsWDZGkbuKyCVMrai3I2N7b3/W1VTrk0x4krK/vcoCroALCobOuONGpmJqDRKivmyDOVADW10tt/zV1fFkKSt1yyDw/EBcRG5sbOovrp4hqOZroa90y1WOWp0jrrT4+jPtFcB+fCgFAKAreLcajg0N3kIusa6sRtc/hXzNhVlFs2w4J5pbYI5Di08uJ/fkBNxCpug1uMx0zkEXuQB5c60SrofT6D2ZjwtSnzL9kS+zWAAhbEkfvWyA9IlJud9A7jX8tqvJNRGTN22o/wDW69fuvoXMqoyFTbKRY9LEf81kQ4t8NGvs6plVkcm8JyNbTMbXVr9Ctj6k9K0UbMJZHjW3vLXGYDwq0QCyR3Kcgb2zI35Wtr52PKtK8Dkm3N7n1JGBxayoGW41IZTurA2ZW8wakhOyRQkq8ThJnPiyMvJQSB76an6VnJSZ148uKHwpp+PH54MRhJPwqP8Au0/lVdjLPNj8X9idg8KEHVjubW+XQDpWkY0c2TK5+XgQuLDunTEDYWSUdUY6N6oxB/hL1XJG0ceox7o2ixrmPNFAKAUAoBQCgFAKA8Ki97ajY/zqbdUTbqj01APhAb7R7i+rDe1tTrty3tXpVwfp08Tnigrr4WXl7oACwH5dTtcD3Nhfleub+rk5tQpV7vUl4iXKpO/vYam2p5C9ZxVuiJy2xbPcPJmUHr8vY0ap0TF7opnkUpJsQBpca3uMzLr0N126EdalxpFIZFJteBtTF5WC6+vLW9v5H5USdWRNxclDvZ5isbltoTc2+oH9aJWJNQqzVi5yovpYXJubaAEkD8xtoOtIqycs9iuvD9zDFykZSL/K9+gPS+1+VTFJ9SckpKtvieSo3eqQNOZvtodLeemvlRNbSHF9opdxFxZCFmB35crne1XhcuDfHjW7d4lXEbyJYbOpNhyDAnSt3wjXNKOPFJvwf9j7kDXnH5ge0BhNMqKWYhVAuSTYAeZoCixPFZJtIPBH/fEeJh/7Sn/W2nQHetY4/E9DT6Fy5nwiAuCVAbbk3Zjuxta7MdSbdfK1q0r19/XzPewqMFtiqIPE1IRgL3NlB82YIPqRUJcm+TLtxuXq+714HeYWARoiLoEUKLdALVqeGj0Qre+UX9BUbUWcm+8g4wmOeOT7slon8je8bfMlP+8UrvKVyWVSWKviH2DHED4Npl8htIPzKNCOa+gqCK7yyjkDAMpDKRcEG4IOxB6VJJlQCgFAa8TCHRkOzKVPoRahDRB4HOXw8Zb4wMj/AMaEo/8AmU1ySVM8mcdsmidVSgoBQCgFAKAUAoDX365smYZrXtfW3Wr9nLbvrjxL7Jbd1ceJsqhQ+F8Sw/d4mddsjt8W9s3/ADXpRdxR+mYdSpYMTr4kunkS8LjAg12/X0rKcLL5aXLLZZARY6g1hVGMom1CBoLaDYdP9qjnqVCRKCSAATuevrSwePApZWI1XY+tL4oV3mTxhrXANjceR60sUJLW8Vrc77VCBikylcwIy2vflU07oWnyR5cYMjMAbi+hFj7jlVlDmiISUo7o8lHi8QWOpHTw7DqRXTGNLg6McpTw74rmmSuzeEE2LhQA5S9z/Coub+oAHvTI6gzl9o5Oz0MpZOtfu+h9przz87IGO4oqN3aAyS/3a8vNzsi+Z35X2q0YtmuPFLI6RDHD2kIfEMHYahB+6Q30sD8TD8TewWtlHb0PVwaeOPnq/EkSxk/0/wB/epOxMhyJ+v1r9P8Aepr16+aNYyK+eL7WAEWBnTl0u4+qgeVudERqJPs2vXczs6ueea5pQgJY2FCUmym4nMZ0ZNURha/3j532Fj71lKfgadmq5NGAnlaNS5dX2YX5g2JHkdxVXJ31LxXHP9vn5+v2N0UJma1ywG7E3A6gcix28voZVyIbUV6+/j6fJJw4GGcRbQubRdEb+7/hO69NV/DWyRz95a0JFAKAUBV8IWxnXpM/+azn6sa5snxHmahVkZYVmYCgK/G4GV2uk7Ri3whQR6612YdRihGpY1J+LbOvDnxQjUsak/G2RWxOIg/eL36fjQWYeq3Nx6Gt1i02o/43sl4PlPyZt2Wnz/8AG9kvB9H9TfH2gwx/81R5HQ/KspezdVH+h/Qzl7P1K/oZpk4u0pyYUBzzkPwL9PF7VrHRRwrfqnXhFdX+DSOjjiW7UOvCPe/werwLMPtZpZDz8RVfYCoftHbxihGK8rf3ZD1+3jFCKXlb+7PX4ZLHrDMx/LKc4PvuPrULV4cnGbGvOPDX06MLVYsnGWC848V9OjKvjOKbLnlgeKRfhljYEb8zpp5EGu/R4Y7tmLIpRfWMk/7fzwdmlxRvbjyKUX1i0/7fyXvBZ5HhVpVysfr0NuV968nW48WPNKOJ2vXH0PM1cMcMrjjdo+bf2mcMMeK70CyyjcfiGh99jV9PL3aPrPYOu3YVik/h/kpIATr4kJX3ysP5EVpJntZFDJxd0/7EsYgj/as9tlttnkOJGfNtzvz2tY+Wl6OHFGD077Tff0LPv7qbHWxsfPlWG2mRKLR5DiAE1LdPHbN78qmUbfBnhjNxW7qV2Px4LKQfhPW3Ma/LT3rWON0aS08pNNdzNk3EQ6ka69KhYmmaSwWqZG/bfCV0N73PW+p05b1fs+bJhgUYpGiSfQ3a9zck8/X9cqukaY8UYLbFEGQ/q3vV0brhHV/2bQgTS4mRgkcKWzNoNep9P51hqH7qij57/UmdLTxxR6yd/Y+hB5sR8N4YfxkfauPyKf3Y/MwJ8hoawji8T5PFpr5kTMLgUiXKi2G5O5J5sxOrMeprY9CCSVIyZag0TNEqe/rUF0yLMvX/AI/X+1QqNUysxoytE2nhmjPsWEZ/130omRnbeNv11OurQ4jViIFcANyNxrbWoasmLp2RzwxPzf4jVdiLb2ZDhsfME+pJHy2qVBDeyUBbQbVYo3fJB4zioEjKzuFV9LE6n0trcb35UomMHPhIpIu10UaFXZpXU5VZRYSDkSTYBraEdQSNxQ1hp8j6os+G9ooJiFuY3JsEcWJPQHUH2NCJ4ZRLehkKAquCNmEr/imkt6K5jH+iuXJ8R5WZ3NljVDIUAoBQGDxKd1B9RVozlHoyynJdGZgVUhtvlihAoCLieHxyOjuMxT4QdvW2166MepyY4ShB1fXx8rN8eoyY4OEXV9fElVzmBzXb7hRnwpZR44vGPQDxD5fyrXDKpV4np+ys6x59r6S4+vd+58l79gQQb2sPYcvSu1c9T7PS5Iq4yNyzggkjkQADbKeR21HXyvSjryY5S2uL6P7rvRh336/X6/lU0b7TZHi8oBDakm4A2taxvzB+lqhxvqYqM3kakuOKZpm4iT51KhRusJoxhAYZXzaA321IBI9jpfyq0enJTTSlOL3quWCjBA5U5SSAeRI3Hna40p30XWSDyPGnyjxDc2UXPQenTytR8E5JRgt0uhlF4mCg6k2uTYD1pRGSSxwc33HglySX0bKfY0q0UlDt8FdLX2PqHYzh8OFjR8RHKJCc4ZlzRqSNCuW+UgaZmsR5VzOcWz4j2hq8ebPUekfdX07/AKs7nD4hJVzRurr+JWDD5ipOZMMKGiNLrUF0zS4qpoiNKv6+mnSlmiKziWGMkboPvKQCBz1K297Gl168jSrVF7wnGCaCOUffUEjodmHqGBHtVzz/AJMl0JFAKAUBz3F+zPfSGVZnVzpZgGQDoALEdd6hqzfHn2qmuP3NvB+ziRZjKVldgVvlsoU7qoJO/M7miRGTM5dOEZ8H7ORYds4LSNayl7HKOeWw3PXelDJmc1XQuakxI3EsX3UTyc1FwOp+6Pc2FQ3RWTpWauFYXuoY498qgE9TbU+5ufeuRu2eTJ27JVQVFAKAUAoBQCgFAKAUAoD5P217O/s0hdf3UhJQWOh5qfqQfauvHPcj6rQa1540/iXX8/k5YQmzEchc+l7e9bqR72HVJNJ9TXEpd1QAFmIA5XJNgP6Vfus75ZYxxvI+iNUysrMrXBBsR5jSxqxvCUZRUl0ZlLhyqq2lmvb23v0qE7McWoU5yhVOJrEZsWtoNL1N80aPLFTUG+WZtiGKBCTlBJAvoCbXt62HyqK5shYYrI8i6vgxhlKm6mx/4o1YzYYZY7Z9DyNSTYb0dVyTllCMLn0LTs3w3v8AERpuS40tyBuxPQAVnlntieb7T1z0+HdHo0+f7H3gC1eafm1kHE8Jhds5QCT+8Xwv/iWxqyk10JU5LozE4fEJ+7nDj8My5vkylSPe9XWV95vHUyXUxPEpF/fQMv5oz3q/QB/8taLImdUNVF9eDZhcfFKSI3ViN1B8Q9V3HuKsdcZqS4Z7J7+v0qDZEKdd9v6fr+VE69evyaxNHBMUIZ2hOiTEtH0D2u6D+Kxf1z1MX3HPnhte7ufr9zpasYCgKftNxk4WNWVQzO2UXNgNCST7Dahrhx9pKi3FDI9oBQFF2t4uIIsofLLJopuBlFxmY32A29SKG2DG5y6cETsbhiyvM0kzXchc0hKEADYHS1761HmX1EqaikvsWOJPf4gRj93AQ0n5ntdE9FBznzy+dZ5ZcUeXqslLaWdc5wCgFAV+NnxCt9nEjrbm+U+Y2NdmDHppR/6k2n5Wjqww08o/9STT8rNWF42pbu5VML8gx0P8LbGr5dBJR7TE98fFdV5ruNMmiko78b3x+Xd5otQa4DiIXEOKRw2DEljoqLqx9q6tPpMme3HhLq30R0YNLkzW1wl1b6EWNsY+tooh+E3Y+5FhW8locfFyl81SRs1o4ce9L58I8fG4iLWWNXTm0RNx55TuKlafTZuMU3F+EvyiVg0+X/jlT8JflETHcVUkTQTrcCzRMbBra6A7NyrowaOSXY5sb56SXd+Ub4dLJLss2N/KS7vyi54ZjlnjEi3API8iNxXm6nTy0+R45dx5+owSwZHCRKrnMCHxfhqYmJopAcp5jcEbEedWjJxdo30+ongnvgfF+K4BoJnif4lPzB2I8jXanatH1+LJHJBTj0fr9iulTmK0iz1dJqK92Ro1Y9Sa06I9L3McPBI8a40PKnzEVF++u8zWUhSvI62qK5spLBGWRZO9GeDkVSSwJGU2A620v5X1qJKymqxTyxUYvvR5h5Qua4vcEDyJ5+1S1ZGpwyyKKi+E1Z5hcS0bh0NmGxHLS1GrNM+COaGyXQ+pf2W8K7vDtMw8Up8PXKNPqb/SuLUyuVHxX+pNX2mdYYviPXz/AMHb1zHzQoBQCgIuN4dFNbvI1e2xI1Hmp3B9KlNospNO0Q34O6/up3X8r/aL9Tm+TVdZH3nTDWZI9eSJP+0p8cIkH4oW+pR9QfRm3q6mjuxa/G+JcevXcVmKxMUt4y2RjqFfwSAg5gVDAHMDYgi+tWvj166euD0cc8eXhO/L19TdN2qlVFhyXxTNlVgpKOBcl1H4rDVORudhV0zFaZxl7793xNBl4jHZz3xv1RXHui6gU5L1hfHHq/v6YaPF45o1kXKim5buyg6MTdrsbaADTnU2F2eJNrr52dzQ4hQCgOYxOCZuKIxQlBFfMRdRowtfk12B9qX3HQpJYX5lnj8cxYwwWMv3m3WIaat+axuq8+dhrVJS2o4c2VQXzJOBwixIETYXJJ1JJN2ZjzYkkk9TXM3fJ5km27ZvqCBQCgFAasRh0kXK6hh0IrTHlnjlug6ZfHklje6Dplb/ANPRD4Glj8kkYD+f6vXb/ueV/Goy84pnZ/uOR/Goy80mSsBwqKEkotidyTc/M1hn1mbOqm+PDojHNq8uZVN8eHRE2uU5hQFVxXhHfut8oTdrL42tyzch9f6ehpNb+ng6ty7ufdXzrvZ36bV9hFtW5d3PC+dFjBCqKFUAAbAVxZMksknKTts45zlOTlJ22bKoUFAUvaXs3HjFGYlHUHK41tfqOYvy09qvCbidmk1k9PLjlPqvXRnynjnB5cNJ3co3+Fh8LDqD18uVdcZJ8o+p02pjlismN/lFSQVYMNwbj2rZO1R7eLNHLB45dGqNUspZix3O9WSpUdeLEsUFCPcbMVIrEZRbQA+oGp25nWoimuplpceTGpKbvng8Kp3YOue/ta2nvvTncFLL+oa/po87oZM19b2t/Wpvmie2fb9nXFWW3ZXgwxcyxa73Y8go1N9dzsPWs8s3BWcHtTWz0i7Turj5t9Pt18kfcIYwqhVFgBYDyFecfnMpOTcn1ZnUFRQCgFAKAUAoDVicOkilZFV1O6sAR8jUklJjuyMDrZC8WxGRtARsVBvlI5WtarKbR1R1uZLa3a8HybsAcZh1yzFcWg2kRcktuWZCSr/xAg/lNarKu80jqk3yiwwvGIZGyiQB/wAD+F/8LWPyrRNPodMZJ9CcRUlgBQgg4ni8CNkMil/7tfG/+Fbn51DaREpqPUjNJiJtAP2ePmTrK3oPhjHmcx8l3rKWXwOXJqV0iTMHhEiXKgsN+pJO5Y7ljuSdTWLdnE227ZvqCBQCgFAKAUAoBQCgFAKAUAoBQCgInFeGx4iNo5BcH5g8iOhFWjJxdo2wZ54ZqcT5B2h4HJhJCji6n4JORH/26iuyM1LlH1ul1Uc0Fkg/NeH+PBlNIiBGvfNcW6ed61i22etpc+WeWK7u81YaJWzXNrKSPM9Ku3R3ajLPG47VabpjCQh3CkhQdyeWlG6RbU5nhxuaVmEcRZgo3JsPel8WXllUce+XcrPr39nXAjhoHZxaR2P+FTYe17muHUT3SpHwHt72gtVmiofDFfu+v8HW1znhCgFAKAUAoBQCgFAKAUBqxOGSRcsiK6/hYBh8jpQkhpwOBfgQp5I7KPkrAVbcy6yzSpMPwOBvjQuOjuzj5MxFNzDyzfeTMNhkjXLGiovRVCj5CoKWbaggUAoBQCgFAKAUAoBQCgFAKAUAoBQCgFAV/HeFriYHibmPCfwtyI9KvCW12dGm1EsGRTX1XivA+P8AHOEPA4DoygjTNtf7wB2IrsjNPofXaPWqSuDsqcUqgLlve3iv1vy8rWraLbPb0WbJkct/0PJMuRbXzfe6eVvaiu+TTGsrzT3/AA9xf9kuz7Yt0sp7tWvK52sLHKOrH+tZZcijZ5PtTXfpd+98te7H+fJH2WKMKoVRYAWAHIVwHwLbbtmdQQKAUAoBQCgFAKAUAoBQCgFAKAUAoBQCgFAKAUAoBQCgFAKAUAoBQCgFAKAUAoCPjsFHMmSVA69DUptdC+PJLHLdB0ytj7J4NTfuEJ8xf+dX7Wfida9p6tKlkZNi4Rh1FhDGB/AP9qrvl4mUtbqJO3kl92TEUAWAAA2Aqpzt3yz2hAoBQCgFAKAUAoBQCgFAKAUAoBQCgFAKAUAoBQH/2Q==">
            <a:extLst>
              <a:ext uri="{FF2B5EF4-FFF2-40B4-BE49-F238E27FC236}">
                <a16:creationId xmlns:a16="http://schemas.microsoft.com/office/drawing/2014/main" id="{B6772A1C-2DF7-446C-B449-D19BB7BBFAC0}"/>
              </a:ext>
            </a:extLst>
          </p:cNvPr>
          <p:cNvSpPr>
            <a:spLocks noChangeAspect="1" noChangeArrowheads="1"/>
          </p:cNvSpPr>
          <p:nvPr/>
        </p:nvSpPr>
        <p:spPr bwMode="auto">
          <a:xfrm>
            <a:off x="0"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endParaRPr lang="zh-TW" altLang="en-US" sz="2400"/>
          </a:p>
        </p:txBody>
      </p:sp>
      <p:pic>
        <p:nvPicPr>
          <p:cNvPr id="60421" name="Picture 6">
            <a:extLst>
              <a:ext uri="{FF2B5EF4-FFF2-40B4-BE49-F238E27FC236}">
                <a16:creationId xmlns:a16="http://schemas.microsoft.com/office/drawing/2014/main" id="{5B7611F6-C44B-41F7-96F6-1EA84B51E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3500438"/>
            <a:ext cx="44196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標題 1">
            <a:extLst>
              <a:ext uri="{FF2B5EF4-FFF2-40B4-BE49-F238E27FC236}">
                <a16:creationId xmlns:a16="http://schemas.microsoft.com/office/drawing/2014/main" id="{30C9EC1A-34DC-441E-93FD-97B0D7939D5B}"/>
              </a:ext>
            </a:extLst>
          </p:cNvPr>
          <p:cNvSpPr>
            <a:spLocks noGrp="1"/>
          </p:cNvSpPr>
          <p:nvPr>
            <p:ph type="title"/>
          </p:nvPr>
        </p:nvSpPr>
        <p:spPr>
          <a:xfrm>
            <a:off x="395288" y="115888"/>
            <a:ext cx="8062912" cy="1365250"/>
          </a:xfrm>
        </p:spPr>
        <p:txBody>
          <a:bodyPr/>
          <a:lstStyle/>
          <a:p>
            <a:r>
              <a:rPr lang="zh-TW" altLang="en-US" sz="6900" b="1">
                <a:solidFill>
                  <a:srgbClr val="0000FF"/>
                </a:solidFill>
              </a:rPr>
              <a:t>正確知識的重要性</a:t>
            </a:r>
            <a:r>
              <a:rPr lang="en-US" altLang="zh-TW" sz="6900" b="1">
                <a:solidFill>
                  <a:srgbClr val="0000FF"/>
                </a:solidFill>
              </a:rPr>
              <a:t>-2</a:t>
            </a:r>
            <a:endParaRPr lang="zh-TW" altLang="en-US" sz="6900">
              <a:solidFill>
                <a:srgbClr val="FF00FF"/>
              </a:solidFill>
            </a:endParaRPr>
          </a:p>
        </p:txBody>
      </p:sp>
      <p:sp>
        <p:nvSpPr>
          <p:cNvPr id="61443" name="內容版面配置區 2">
            <a:extLst>
              <a:ext uri="{FF2B5EF4-FFF2-40B4-BE49-F238E27FC236}">
                <a16:creationId xmlns:a16="http://schemas.microsoft.com/office/drawing/2014/main" id="{BF0C5A79-C9C2-4CBA-9523-FCAEE6052465}"/>
              </a:ext>
            </a:extLst>
          </p:cNvPr>
          <p:cNvSpPr>
            <a:spLocks noGrp="1"/>
          </p:cNvSpPr>
          <p:nvPr>
            <p:ph idx="1"/>
          </p:nvPr>
        </p:nvSpPr>
        <p:spPr>
          <a:xfrm>
            <a:off x="395288" y="1481138"/>
            <a:ext cx="8062912" cy="4614862"/>
          </a:xfrm>
        </p:spPr>
        <p:txBody>
          <a:bodyPr/>
          <a:lstStyle/>
          <a:p>
            <a:r>
              <a:rPr lang="zh-TW" altLang="en-US" sz="2800" b="1">
                <a:solidFill>
                  <a:srgbClr val="009900"/>
                </a:solidFill>
              </a:rPr>
              <a:t>非核家園的意義何在？</a:t>
            </a:r>
            <a:r>
              <a:rPr lang="zh-TW" altLang="en-US" sz="2000" b="1">
                <a:solidFill>
                  <a:srgbClr val="009900"/>
                </a:solidFill>
              </a:rPr>
              <a:t>自然、蘭嶼核廢</a:t>
            </a:r>
            <a:r>
              <a:rPr lang="en-US" altLang="zh-TW" sz="2000" b="1">
                <a:solidFill>
                  <a:srgbClr val="009900"/>
                </a:solidFill>
              </a:rPr>
              <a:t>1/10</a:t>
            </a:r>
            <a:r>
              <a:rPr lang="zh-TW" altLang="en-US" sz="2000" b="1">
                <a:solidFill>
                  <a:srgbClr val="009900"/>
                </a:solidFill>
              </a:rPr>
              <a:t>、自廢武功</a:t>
            </a:r>
          </a:p>
        </p:txBody>
      </p:sp>
      <p:sp>
        <p:nvSpPr>
          <p:cNvPr id="61444" name="文字方塊 5">
            <a:extLst>
              <a:ext uri="{FF2B5EF4-FFF2-40B4-BE49-F238E27FC236}">
                <a16:creationId xmlns:a16="http://schemas.microsoft.com/office/drawing/2014/main" id="{8A5C5B1C-0EDF-436B-935D-E67B151D024F}"/>
              </a:ext>
            </a:extLst>
          </p:cNvPr>
          <p:cNvSpPr txBox="1">
            <a:spLocks noChangeArrowheads="1"/>
          </p:cNvSpPr>
          <p:nvPr/>
        </p:nvSpPr>
        <p:spPr bwMode="auto">
          <a:xfrm>
            <a:off x="1333500" y="3716338"/>
            <a:ext cx="430213"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endParaRPr lang="zh-TW" altLang="en-US" sz="1600" b="1"/>
          </a:p>
        </p:txBody>
      </p:sp>
      <p:pic>
        <p:nvPicPr>
          <p:cNvPr id="61445" name="Picture 7">
            <a:extLst>
              <a:ext uri="{FF2B5EF4-FFF2-40B4-BE49-F238E27FC236}">
                <a16:creationId xmlns:a16="http://schemas.microsoft.com/office/drawing/2014/main" id="{666D0F08-68A1-4C5B-9B21-4C108F62B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160588"/>
            <a:ext cx="4306887"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圖片 1">
            <a:extLst>
              <a:ext uri="{FF2B5EF4-FFF2-40B4-BE49-F238E27FC236}">
                <a16:creationId xmlns:a16="http://schemas.microsoft.com/office/drawing/2014/main" id="{51DCFA8D-0C6F-4C3C-B296-5EA0ACDF3B1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160588"/>
            <a:ext cx="3255962"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圖片 2">
            <a:extLst>
              <a:ext uri="{FF2B5EF4-FFF2-40B4-BE49-F238E27FC236}">
                <a16:creationId xmlns:a16="http://schemas.microsoft.com/office/drawing/2014/main" id="{18FDCB46-B34E-4A46-9EF6-F4DFBA6C5D2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538" y="4294188"/>
            <a:ext cx="3255962"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線單箭頭接點 2">
            <a:extLst>
              <a:ext uri="{FF2B5EF4-FFF2-40B4-BE49-F238E27FC236}">
                <a16:creationId xmlns:a16="http://schemas.microsoft.com/office/drawing/2014/main" id="{57D4B941-9B46-46E3-B74D-F6DECB609EEF}"/>
              </a:ext>
            </a:extLst>
          </p:cNvPr>
          <p:cNvCxnSpPr/>
          <p:nvPr/>
        </p:nvCxnSpPr>
        <p:spPr>
          <a:xfrm flipH="1">
            <a:off x="7804150" y="4130675"/>
            <a:ext cx="654050" cy="2324100"/>
          </a:xfrm>
          <a:prstGeom prst="straightConnector1">
            <a:avLst/>
          </a:prstGeom>
          <a:ln w="41275">
            <a:solidFill>
              <a:srgbClr val="FF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449" name="文字方塊 4">
            <a:extLst>
              <a:ext uri="{FF2B5EF4-FFF2-40B4-BE49-F238E27FC236}">
                <a16:creationId xmlns:a16="http://schemas.microsoft.com/office/drawing/2014/main" id="{CFA63BF0-8690-4BC6-9A38-D9E75B0BAF8D}"/>
              </a:ext>
            </a:extLst>
          </p:cNvPr>
          <p:cNvSpPr txBox="1">
            <a:spLocks noChangeArrowheads="1"/>
          </p:cNvSpPr>
          <p:nvPr/>
        </p:nvSpPr>
        <p:spPr bwMode="auto">
          <a:xfrm>
            <a:off x="7804150" y="5372100"/>
            <a:ext cx="1484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en-US" altLang="zh-TW" sz="2400" b="1">
                <a:solidFill>
                  <a:srgbClr val="FF00FF"/>
                </a:solidFill>
              </a:rPr>
              <a:t>395</a:t>
            </a:r>
            <a:r>
              <a:rPr lang="zh-TW" altLang="en-US" sz="2400" b="1">
                <a:solidFill>
                  <a:srgbClr val="FF00FF"/>
                </a:solidFill>
              </a:rPr>
              <a:t>公里</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E5CEDD-891E-4ACF-B301-EDBD4EAE484E}"/>
              </a:ext>
            </a:extLst>
          </p:cNvPr>
          <p:cNvSpPr>
            <a:spLocks noGrp="1"/>
          </p:cNvSpPr>
          <p:nvPr>
            <p:ph type="title"/>
          </p:nvPr>
        </p:nvSpPr>
        <p:spPr>
          <a:xfrm>
            <a:off x="457200" y="908050"/>
            <a:ext cx="8229600" cy="865188"/>
          </a:xfrm>
        </p:spPr>
        <p:txBody>
          <a:bodyPr>
            <a:normAutofit fontScale="90000"/>
          </a:bodyPr>
          <a:lstStyle/>
          <a:p>
            <a:pPr algn="l">
              <a:defRPr/>
            </a:pPr>
            <a:r>
              <a:rPr lang="zh-TW" altLang="en-US" sz="9600" b="1" dirty="0">
                <a:solidFill>
                  <a:srgbClr val="C00000"/>
                </a:solidFill>
              </a:rPr>
              <a:t>結論二</a:t>
            </a:r>
            <a:br>
              <a:rPr lang="en-US" altLang="zh-TW" b="1" dirty="0">
                <a:solidFill>
                  <a:srgbClr val="C00000"/>
                </a:solidFill>
              </a:rPr>
            </a:br>
            <a:r>
              <a:rPr lang="zh-TW" altLang="en-US" sz="6000" b="1" dirty="0">
                <a:solidFill>
                  <a:srgbClr val="0000FF"/>
                </a:solidFill>
              </a:rPr>
              <a:t>自知之明：</a:t>
            </a:r>
            <a:r>
              <a:rPr lang="zh-TW" altLang="en-US" b="1" dirty="0">
                <a:solidFill>
                  <a:srgbClr val="0000FF"/>
                </a:solidFill>
              </a:rPr>
              <a:t>獨立電網島國</a:t>
            </a:r>
            <a:r>
              <a:rPr lang="zh-TW" altLang="en-US" b="1" dirty="0">
                <a:solidFill>
                  <a:srgbClr val="FF00FF"/>
                </a:solidFill>
              </a:rPr>
              <a:t>缺邦交</a:t>
            </a:r>
            <a:br>
              <a:rPr lang="en-US" altLang="zh-TW" b="1" dirty="0">
                <a:solidFill>
                  <a:srgbClr val="FF00FF"/>
                </a:solidFill>
              </a:rPr>
            </a:br>
            <a:r>
              <a:rPr lang="zh-TW" altLang="en-US" b="1" dirty="0">
                <a:solidFill>
                  <a:srgbClr val="009900"/>
                </a:solidFill>
              </a:rPr>
              <a:t>專家決定：我國能源的最適組合</a:t>
            </a:r>
          </a:p>
        </p:txBody>
      </p:sp>
      <p:sp>
        <p:nvSpPr>
          <p:cNvPr id="62467" name="內容版面配置區 2">
            <a:extLst>
              <a:ext uri="{FF2B5EF4-FFF2-40B4-BE49-F238E27FC236}">
                <a16:creationId xmlns:a16="http://schemas.microsoft.com/office/drawing/2014/main" id="{9C253D52-F35A-485F-8198-94D3F1A5B67D}"/>
              </a:ext>
            </a:extLst>
          </p:cNvPr>
          <p:cNvSpPr>
            <a:spLocks noGrp="1"/>
          </p:cNvSpPr>
          <p:nvPr>
            <p:ph idx="1"/>
          </p:nvPr>
        </p:nvSpPr>
        <p:spPr/>
        <p:txBody>
          <a:bodyPr/>
          <a:lstStyle/>
          <a:p>
            <a:pPr>
              <a:buFontTx/>
              <a:buNone/>
            </a:pPr>
            <a:endParaRPr lang="zh-TW" altLang="en-US"/>
          </a:p>
        </p:txBody>
      </p:sp>
      <p:pic>
        <p:nvPicPr>
          <p:cNvPr id="62468" name="Picture 2">
            <a:extLst>
              <a:ext uri="{FF2B5EF4-FFF2-40B4-BE49-F238E27FC236}">
                <a16:creationId xmlns:a16="http://schemas.microsoft.com/office/drawing/2014/main" id="{A82B17DC-BBC4-4B43-8099-F82A88DCB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2852738"/>
            <a:ext cx="3922712" cy="354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a:extLst>
              <a:ext uri="{FF2B5EF4-FFF2-40B4-BE49-F238E27FC236}">
                <a16:creationId xmlns:a16="http://schemas.microsoft.com/office/drawing/2014/main" id="{6B473C9B-45D0-41EB-A812-47D3B0668D6E}"/>
              </a:ext>
            </a:extLst>
          </p:cNvPr>
          <p:cNvSpPr>
            <a:spLocks noGrp="1"/>
          </p:cNvSpPr>
          <p:nvPr>
            <p:ph type="title"/>
          </p:nvPr>
        </p:nvSpPr>
        <p:spPr/>
        <p:txBody>
          <a:bodyPr/>
          <a:lstStyle/>
          <a:p>
            <a:r>
              <a:rPr lang="zh-TW" altLang="en-US" sz="8800" b="1">
                <a:solidFill>
                  <a:srgbClr val="3333FF"/>
                </a:solidFill>
              </a:rPr>
              <a:t>能量的取用</a:t>
            </a:r>
            <a:r>
              <a:rPr lang="en-US" altLang="zh-TW" sz="8800" b="1">
                <a:solidFill>
                  <a:srgbClr val="3333FF"/>
                </a:solidFill>
              </a:rPr>
              <a:t>-2</a:t>
            </a:r>
            <a:endParaRPr lang="zh-TW" altLang="en-US"/>
          </a:p>
        </p:txBody>
      </p:sp>
      <p:sp>
        <p:nvSpPr>
          <p:cNvPr id="8195" name="內容版面配置區 2">
            <a:extLst>
              <a:ext uri="{FF2B5EF4-FFF2-40B4-BE49-F238E27FC236}">
                <a16:creationId xmlns:a16="http://schemas.microsoft.com/office/drawing/2014/main" id="{C1024686-9585-46CA-BC04-DB193D5871BF}"/>
              </a:ext>
            </a:extLst>
          </p:cNvPr>
          <p:cNvSpPr>
            <a:spLocks noGrp="1"/>
          </p:cNvSpPr>
          <p:nvPr>
            <p:ph idx="1"/>
          </p:nvPr>
        </p:nvSpPr>
        <p:spPr/>
        <p:txBody>
          <a:bodyPr/>
          <a:lstStyle/>
          <a:p>
            <a:r>
              <a:rPr lang="zh-TW" altLang="en-US" b="1">
                <a:solidFill>
                  <a:srgbClr val="009900"/>
                </a:solidFill>
              </a:rPr>
              <a:t>美國人類學家懷特（</a:t>
            </a:r>
            <a:r>
              <a:rPr lang="en-US" altLang="zh-TW" b="1">
                <a:solidFill>
                  <a:srgbClr val="009900"/>
                </a:solidFill>
              </a:rPr>
              <a:t>Leslie White</a:t>
            </a:r>
            <a:r>
              <a:rPr lang="zh-TW" altLang="en-US" b="1">
                <a:solidFill>
                  <a:srgbClr val="009900"/>
                </a:solidFill>
              </a:rPr>
              <a:t>），主張衡量演化的程度，就是取用能量的功力</a:t>
            </a:r>
          </a:p>
          <a:p>
            <a:endParaRPr lang="zh-TW" altLang="en-US"/>
          </a:p>
        </p:txBody>
      </p:sp>
      <p:pic>
        <p:nvPicPr>
          <p:cNvPr id="8196" name="圖片 1">
            <a:extLst>
              <a:ext uri="{FF2B5EF4-FFF2-40B4-BE49-F238E27FC236}">
                <a16:creationId xmlns:a16="http://schemas.microsoft.com/office/drawing/2014/main" id="{2FFAF03C-3BFE-4E6B-A372-B18245755B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644900"/>
            <a:ext cx="38512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標題 1">
            <a:extLst>
              <a:ext uri="{FF2B5EF4-FFF2-40B4-BE49-F238E27FC236}">
                <a16:creationId xmlns:a16="http://schemas.microsoft.com/office/drawing/2014/main" id="{419E71C2-833B-47F8-8CF4-E9B30FAC3D0E}"/>
              </a:ext>
            </a:extLst>
          </p:cNvPr>
          <p:cNvSpPr>
            <a:spLocks noGrp="1"/>
          </p:cNvSpPr>
          <p:nvPr>
            <p:ph type="title"/>
          </p:nvPr>
        </p:nvSpPr>
        <p:spPr/>
        <p:txBody>
          <a:bodyPr/>
          <a:lstStyle/>
          <a:p>
            <a:r>
              <a:rPr lang="zh-TW" altLang="en-US" sz="8800" b="1">
                <a:solidFill>
                  <a:srgbClr val="3333FF"/>
                </a:solidFill>
              </a:rPr>
              <a:t>能量的取用</a:t>
            </a:r>
            <a:r>
              <a:rPr lang="en-US" altLang="zh-TW" sz="8800" b="1">
                <a:solidFill>
                  <a:srgbClr val="3333FF"/>
                </a:solidFill>
              </a:rPr>
              <a:t>-3</a:t>
            </a:r>
            <a:endParaRPr lang="zh-TW" altLang="en-US"/>
          </a:p>
        </p:txBody>
      </p:sp>
      <p:sp>
        <p:nvSpPr>
          <p:cNvPr id="9219" name="內容版面配置區 2">
            <a:extLst>
              <a:ext uri="{FF2B5EF4-FFF2-40B4-BE49-F238E27FC236}">
                <a16:creationId xmlns:a16="http://schemas.microsoft.com/office/drawing/2014/main" id="{600659E8-CB45-484C-8F71-0BF6E96A9FCC}"/>
              </a:ext>
            </a:extLst>
          </p:cNvPr>
          <p:cNvSpPr>
            <a:spLocks noGrp="1"/>
          </p:cNvSpPr>
          <p:nvPr>
            <p:ph idx="1"/>
          </p:nvPr>
        </p:nvSpPr>
        <p:spPr/>
        <p:txBody>
          <a:bodyPr/>
          <a:lstStyle/>
          <a:p>
            <a:r>
              <a:rPr lang="zh-TW" altLang="en-US" sz="2800" b="1">
                <a:solidFill>
                  <a:srgbClr val="009900"/>
                </a:solidFill>
              </a:rPr>
              <a:t>古來，人類應用的能源，從燃燒地上或地下的生質能，到開啟原子核，反映其科技能力，其差異超過「百萬倍」</a:t>
            </a:r>
            <a:endParaRPr lang="en-US" altLang="zh-TW" sz="2800" b="1">
              <a:solidFill>
                <a:srgbClr val="009900"/>
              </a:solidFill>
            </a:endParaRPr>
          </a:p>
          <a:p>
            <a:r>
              <a:rPr lang="zh-TW" altLang="en-US" sz="2800" b="1">
                <a:solidFill>
                  <a:srgbClr val="009900"/>
                </a:solidFill>
              </a:rPr>
              <a:t>同為一公克，核子產生的能量約為石化燃料的百萬倍</a:t>
            </a:r>
          </a:p>
        </p:txBody>
      </p:sp>
      <p:pic>
        <p:nvPicPr>
          <p:cNvPr id="9220" name="圖片 1">
            <a:extLst>
              <a:ext uri="{FF2B5EF4-FFF2-40B4-BE49-F238E27FC236}">
                <a16:creationId xmlns:a16="http://schemas.microsoft.com/office/drawing/2014/main" id="{03231E75-C986-4542-A578-F0AA368E94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4162425"/>
            <a:ext cx="222885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標題 1">
            <a:extLst>
              <a:ext uri="{FF2B5EF4-FFF2-40B4-BE49-F238E27FC236}">
                <a16:creationId xmlns:a16="http://schemas.microsoft.com/office/drawing/2014/main" id="{8539B418-F30E-432A-900F-F1F86677050A}"/>
              </a:ext>
            </a:extLst>
          </p:cNvPr>
          <p:cNvSpPr>
            <a:spLocks noGrp="1"/>
          </p:cNvSpPr>
          <p:nvPr>
            <p:ph type="title"/>
          </p:nvPr>
        </p:nvSpPr>
        <p:spPr/>
        <p:txBody>
          <a:bodyPr/>
          <a:lstStyle/>
          <a:p>
            <a:r>
              <a:rPr lang="zh-TW" altLang="zh-TW" sz="7200" b="1">
                <a:solidFill>
                  <a:srgbClr val="3333FF"/>
                </a:solidFill>
              </a:rPr>
              <a:t>鐘樓怪人的啟示</a:t>
            </a:r>
            <a:r>
              <a:rPr lang="en-US" altLang="zh-TW" sz="7200" b="1">
                <a:solidFill>
                  <a:srgbClr val="3333FF"/>
                </a:solidFill>
              </a:rPr>
              <a:t>-1</a:t>
            </a:r>
            <a:endParaRPr lang="zh-TW" altLang="en-US" sz="7200">
              <a:solidFill>
                <a:srgbClr val="3333FF"/>
              </a:solidFill>
            </a:endParaRPr>
          </a:p>
        </p:txBody>
      </p:sp>
      <p:sp>
        <p:nvSpPr>
          <p:cNvPr id="10243" name="內容版面配置區 2">
            <a:extLst>
              <a:ext uri="{FF2B5EF4-FFF2-40B4-BE49-F238E27FC236}">
                <a16:creationId xmlns:a16="http://schemas.microsoft.com/office/drawing/2014/main" id="{A804CE1C-151C-44CD-9B87-1561EF593604}"/>
              </a:ext>
            </a:extLst>
          </p:cNvPr>
          <p:cNvSpPr>
            <a:spLocks noGrp="1"/>
          </p:cNvSpPr>
          <p:nvPr>
            <p:ph idx="1"/>
          </p:nvPr>
        </p:nvSpPr>
        <p:spPr/>
        <p:txBody>
          <a:bodyPr/>
          <a:lstStyle/>
          <a:p>
            <a:r>
              <a:rPr lang="en-US" altLang="zh-TW" sz="2800" b="1">
                <a:solidFill>
                  <a:srgbClr val="009900"/>
                </a:solidFill>
              </a:rPr>
              <a:t>1831</a:t>
            </a:r>
            <a:r>
              <a:rPr lang="zh-TW" altLang="en-US" sz="2800" b="1">
                <a:solidFill>
                  <a:srgbClr val="009900"/>
                </a:solidFill>
              </a:rPr>
              <a:t>年，法國文學家雨果（</a:t>
            </a:r>
            <a:r>
              <a:rPr lang="en-US" altLang="zh-TW" sz="2800" b="1">
                <a:solidFill>
                  <a:srgbClr val="009900"/>
                </a:solidFill>
              </a:rPr>
              <a:t>Victor Hugo</a:t>
            </a:r>
            <a:r>
              <a:rPr lang="zh-TW" altLang="en-US" sz="2800" b="1">
                <a:solidFill>
                  <a:srgbClr val="009900"/>
                </a:solidFill>
              </a:rPr>
              <a:t>），出書</a:t>
            </a:r>
            <a:r>
              <a:rPr lang="en-US" altLang="zh-TW" sz="2800" b="1">
                <a:solidFill>
                  <a:srgbClr val="009900"/>
                </a:solidFill>
              </a:rPr>
              <a:t>《</a:t>
            </a:r>
            <a:r>
              <a:rPr lang="zh-TW" altLang="en-US" sz="2800" b="1">
                <a:solidFill>
                  <a:srgbClr val="009900"/>
                </a:solidFill>
              </a:rPr>
              <a:t>鐘樓怪人</a:t>
            </a:r>
            <a:r>
              <a:rPr lang="en-US" altLang="zh-TW" sz="2800" b="1">
                <a:solidFill>
                  <a:srgbClr val="009900"/>
                </a:solidFill>
              </a:rPr>
              <a:t>》</a:t>
            </a:r>
            <a:r>
              <a:rPr lang="zh-TW" altLang="en-US" sz="2800" b="1">
                <a:solidFill>
                  <a:srgbClr val="009900"/>
                </a:solidFill>
              </a:rPr>
              <a:t>，故事的場景在巴黎聖母院，描述該院醜陋駝背敲鐘人與吉卜賽少女的故事。巴黎市民厭惡他的醜陋，害怕他的力量</a:t>
            </a:r>
          </a:p>
        </p:txBody>
      </p:sp>
      <p:pic>
        <p:nvPicPr>
          <p:cNvPr id="10244" name="圖片 1">
            <a:extLst>
              <a:ext uri="{FF2B5EF4-FFF2-40B4-BE49-F238E27FC236}">
                <a16:creationId xmlns:a16="http://schemas.microsoft.com/office/drawing/2014/main" id="{2E2B6A2C-7D37-4380-BCD1-98D88BB254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4076700"/>
            <a:ext cx="3592512"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標題 1">
            <a:extLst>
              <a:ext uri="{FF2B5EF4-FFF2-40B4-BE49-F238E27FC236}">
                <a16:creationId xmlns:a16="http://schemas.microsoft.com/office/drawing/2014/main" id="{CDE96EA6-E62B-4A24-9AD8-B2E28A41BF70}"/>
              </a:ext>
            </a:extLst>
          </p:cNvPr>
          <p:cNvSpPr>
            <a:spLocks noGrp="1"/>
          </p:cNvSpPr>
          <p:nvPr>
            <p:ph type="title"/>
          </p:nvPr>
        </p:nvSpPr>
        <p:spPr/>
        <p:txBody>
          <a:bodyPr/>
          <a:lstStyle/>
          <a:p>
            <a:r>
              <a:rPr lang="zh-TW" altLang="zh-TW" sz="7200" b="1">
                <a:solidFill>
                  <a:srgbClr val="3333FF"/>
                </a:solidFill>
              </a:rPr>
              <a:t>鐘樓怪人的啟示</a:t>
            </a:r>
            <a:r>
              <a:rPr lang="en-US" altLang="zh-TW" sz="7200" b="1">
                <a:solidFill>
                  <a:srgbClr val="3333FF"/>
                </a:solidFill>
              </a:rPr>
              <a:t>-2</a:t>
            </a:r>
            <a:endParaRPr lang="zh-TW" altLang="en-US"/>
          </a:p>
        </p:txBody>
      </p:sp>
      <p:sp>
        <p:nvSpPr>
          <p:cNvPr id="11267" name="內容版面配置區 2">
            <a:extLst>
              <a:ext uri="{FF2B5EF4-FFF2-40B4-BE49-F238E27FC236}">
                <a16:creationId xmlns:a16="http://schemas.microsoft.com/office/drawing/2014/main" id="{90103B2C-E3F3-4791-BD02-2EDB57989A8B}"/>
              </a:ext>
            </a:extLst>
          </p:cNvPr>
          <p:cNvSpPr>
            <a:spLocks noGrp="1"/>
          </p:cNvSpPr>
          <p:nvPr>
            <p:ph idx="1"/>
          </p:nvPr>
        </p:nvSpPr>
        <p:spPr/>
        <p:txBody>
          <a:bodyPr/>
          <a:lstStyle/>
          <a:p>
            <a:r>
              <a:rPr lang="zh-TW" altLang="zh-TW" b="1">
                <a:solidFill>
                  <a:srgbClr val="009900"/>
                </a:solidFill>
                <a:ea typeface="標楷體" panose="03000509000000000000" pitchFamily="65" charset="-120"/>
                <a:cs typeface="Times New Roman" panose="02020603050405020304" pitchFamily="18" charset="0"/>
              </a:rPr>
              <a:t>他的大頭佈滿紅頭髮；他的肩膀之間是一個巨大的駝背，其腳巨大、雙手可怕。然而，所有的畸形下，實在是可怕的外觀</a:t>
            </a:r>
            <a:endParaRPr lang="zh-TW" altLang="en-US" b="1">
              <a:solidFill>
                <a:srgbClr val="009900"/>
              </a:solidFill>
              <a:ea typeface="標楷體" panose="03000509000000000000" pitchFamily="65" charset="-120"/>
              <a:cs typeface="Times New Roman" panose="02020603050405020304" pitchFamily="18" charset="0"/>
            </a:endParaRPr>
          </a:p>
        </p:txBody>
      </p:sp>
      <p:pic>
        <p:nvPicPr>
          <p:cNvPr id="11268" name="圖片 1">
            <a:extLst>
              <a:ext uri="{FF2B5EF4-FFF2-40B4-BE49-F238E27FC236}">
                <a16:creationId xmlns:a16="http://schemas.microsoft.com/office/drawing/2014/main" id="{C9D5C526-40EB-4B5C-AC6E-21ACB8654E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4038600"/>
            <a:ext cx="24669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預設簡報設計">
  <a:themeElements>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預設簡報設計">
      <a:majorFont>
        <a:latin typeface="Times New Roman"/>
        <a:ea typeface="新細明體"/>
        <a:cs typeface=""/>
      </a:majorFont>
      <a:minorFont>
        <a:latin typeface="Times New Roman"/>
        <a:ea typeface="新細明體"/>
        <a:cs typeface=""/>
      </a:minorFont>
    </a:fontScheme>
    <a:fmtScheme name="壁窗">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46312</TotalTime>
  <Words>2128</Words>
  <Application>Microsoft Office PowerPoint</Application>
  <PresentationFormat>如螢幕大小 (4:3)</PresentationFormat>
  <Paragraphs>186</Paragraphs>
  <Slides>59</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59</vt:i4>
      </vt:variant>
    </vt:vector>
  </HeadingPairs>
  <TitlesOfParts>
    <vt:vector size="65" baseType="lpstr">
      <vt:lpstr>Times New Roman</vt:lpstr>
      <vt:lpstr>新細明體</vt:lpstr>
      <vt:lpstr>Arial</vt:lpstr>
      <vt:lpstr>標楷體</vt:lpstr>
      <vt:lpstr>Calibri</vt:lpstr>
      <vt:lpstr>預設簡報設計</vt:lpstr>
      <vt:lpstr>核能與輻射-4</vt:lpstr>
      <vt:lpstr>PowerPoint 簡報</vt:lpstr>
      <vt:lpstr>PowerPoint 簡報</vt:lpstr>
      <vt:lpstr>目錄</vt:lpstr>
      <vt:lpstr>能量的取用-1</vt:lpstr>
      <vt:lpstr>能量的取用-2</vt:lpstr>
      <vt:lpstr>能量的取用-3</vt:lpstr>
      <vt:lpstr>鐘樓怪人的啟示-1</vt:lpstr>
      <vt:lpstr>鐘樓怪人的啟示-2</vt:lpstr>
      <vt:lpstr>鐘樓怪人的啟示-3</vt:lpstr>
      <vt:lpstr>恐慌源自無知</vt:lpstr>
      <vt:lpstr>各式遐想推波助瀾-1</vt:lpstr>
      <vt:lpstr>各式遐想推波助瀾-2</vt:lpstr>
      <vt:lpstr>各式遐想推波助瀾-3</vt:lpstr>
      <vt:lpstr>科學家的人文考量</vt:lpstr>
      <vt:lpstr>尊重專業-1</vt:lpstr>
      <vt:lpstr>尊重專業-2</vt:lpstr>
      <vt:lpstr>尊重專業-3</vt:lpstr>
      <vt:lpstr>尊重專業-4</vt:lpstr>
      <vt:lpstr>尊重專業-5</vt:lpstr>
      <vt:lpstr>尊重專業-6</vt:lpstr>
      <vt:lpstr>尊重專業-7</vt:lpstr>
      <vt:lpstr>尊重專業-8</vt:lpstr>
      <vt:lpstr>尊重專業-9</vt:lpstr>
      <vt:lpstr>為何台灣人這般無見識與好騙</vt:lpstr>
      <vt:lpstr>湧向台灣的日本反核人士說法並不正確-1</vt:lpstr>
      <vt:lpstr>湧向台灣的日本反核人士說法並不正確-2</vt:lpstr>
      <vt:lpstr>中研院院士誤解-1</vt:lpstr>
      <vt:lpstr>PowerPoint 簡報</vt:lpstr>
      <vt:lpstr>我國核能電廠</vt:lpstr>
      <vt:lpstr>PowerPoint 簡報</vt:lpstr>
      <vt:lpstr>能源與國家發展</vt:lpstr>
      <vt:lpstr>能源普及：曠日廢時</vt:lpstr>
      <vt:lpstr>世界能源有限 沙烏地阿拉伯到2028年將無石油賣出該國</vt:lpstr>
      <vt:lpstr>更佳用途</vt:lpstr>
      <vt:lpstr>各發電的外部社會成本</vt:lpstr>
      <vt:lpstr>導致氣候變遷最主要禍首 化石燃料</vt:lpstr>
      <vt:lpstr>公有的悲劇（Tragedy of the Commons）本世紀末升溫3.7~4.8℃若還持續</vt:lpstr>
      <vt:lpstr>零碳排放 2050年前           Bill Gates 2010</vt:lpstr>
      <vt:lpstr>PowerPoint 簡報</vt:lpstr>
      <vt:lpstr>PowerPoint 簡報</vt:lpstr>
      <vt:lpstr>PowerPoint 簡報</vt:lpstr>
      <vt:lpstr>年均發電時間陸域28%、海域38%</vt:lpstr>
      <vt:lpstr>成本為現行電價2-3倍 （每瓩需10~20平方公尺裝置面積）</vt:lpstr>
      <vt:lpstr>再生能源受限</vt:lpstr>
      <vt:lpstr>影響民眾風險認知的關鍵：恐懼</vt:lpstr>
      <vt:lpstr>德國：兩面手法</vt:lpstr>
      <vt:lpstr>台灣的最佳組合能源？</vt:lpstr>
      <vt:lpstr>PowerPoint 簡報</vt:lpstr>
      <vt:lpstr>PowerPoint 簡報</vt:lpstr>
      <vt:lpstr>PowerPoint 簡報</vt:lpstr>
      <vt:lpstr>媒體的威力</vt:lpstr>
      <vt:lpstr>反核宣傳</vt:lpstr>
      <vt:lpstr>不信核四廠址耐震海嘯？</vt:lpstr>
      <vt:lpstr>國人就是自卑日本會發生事故，台灣更會</vt:lpstr>
      <vt:lpstr>民調可當能源政策依據？</vt:lpstr>
      <vt:lpstr>結論一   正確知識的重要性-1</vt:lpstr>
      <vt:lpstr>正確知識的重要性-2</vt:lpstr>
      <vt:lpstr>結論二 自知之明：獨立電網島國缺邦交 專家決定：我國能源的最適組合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簡大</cp:lastModifiedBy>
  <cp:revision>2990</cp:revision>
  <dcterms:created xsi:type="dcterms:W3CDTF">2007-05-26T05:00:18Z</dcterms:created>
  <dcterms:modified xsi:type="dcterms:W3CDTF">2020-07-22T16:48:37Z</dcterms:modified>
</cp:coreProperties>
</file>